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65" r:id="rId3"/>
    <p:sldId id="264" r:id="rId4"/>
    <p:sldId id="266" r:id="rId5"/>
    <p:sldId id="267" r:id="rId6"/>
    <p:sldId id="268" r:id="rId7"/>
    <p:sldId id="269" r:id="rId8"/>
    <p:sldId id="263" r:id="rId9"/>
    <p:sldId id="271" r:id="rId10"/>
    <p:sldId id="272" r:id="rId11"/>
    <p:sldId id="257" r:id="rId12"/>
    <p:sldId id="258" r:id="rId13"/>
    <p:sldId id="26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voBook\Documents\0.%20RENDEZETT%20MADOSZ%20ANYAGOK\18%20Esem&#233;nyek%20&#233;venk&#233;nt\Esem&#233;nyek%202022\ADATOK%202022\Orsz&#225;gos%202021.%20Doh&#225;nytermel&#233;si%20adatok%20felv&#225;s&#225;rl&#225;s%20z&#225;r&#225;sa_%20v&#233;gleg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voBook\Documents\0.%20RENDEZETT%20MADOSZ%20ANYAGOK\18%20Esem&#233;nyek%20&#233;venk&#233;nt\Esem&#233;nyek%202022\ADATOK%202022\Orsz&#225;gos%202021.%20Doh&#225;nytermel&#233;si%20adatok%20felv&#225;s&#225;rl&#225;s%20z&#225;r&#225;sa_%20v&#233;gleg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voBook\Documents\0.%20RENDEZETT%20MADOSZ%20ANYAGOK\18%20Esem&#233;nyek%20&#233;venk&#233;nt\Esem&#233;nyek%202022\ADATOK%202022\Orsz&#225;gos%202021.%20Doh&#225;nytermel&#233;si%20adatok%20felv&#225;s&#225;rl&#225;s%20z&#225;r&#225;sa_%20v&#233;gleg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hu-HU" sz="3200" b="1" i="1" baseline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Termőterület és termés</a:t>
            </a:r>
            <a:endParaRPr lang="hu-HU" sz="3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Munka1!$Q$21</c:f>
              <c:strCache>
                <c:ptCount val="1"/>
                <c:pt idx="0">
                  <c:v>ha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5683760683760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7C-4438-BAEF-60D755152497}"/>
                </c:ext>
              </c:extLst>
            </c:dLbl>
            <c:dLbl>
              <c:idx val="1"/>
              <c:layout>
                <c:manualLayout>
                  <c:x val="-1.5075973409306742E-2"/>
                  <c:y val="-9.019987748450218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77C-4438-BAEF-60D755152497}"/>
                </c:ext>
              </c:extLst>
            </c:dLbl>
            <c:dLbl>
              <c:idx val="2"/>
              <c:layout>
                <c:manualLayout>
                  <c:x val="-7.537986704653371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7C-4438-BAEF-60D755152497}"/>
                </c:ext>
              </c:extLst>
            </c:dLbl>
            <c:dLbl>
              <c:idx val="3"/>
              <c:layout>
                <c:manualLayout>
                  <c:x val="-1.3568376068376069E-2"/>
                  <c:y val="4.92005015351903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77C-4438-BAEF-60D755152497}"/>
                </c:ext>
              </c:extLst>
            </c:dLbl>
            <c:dLbl>
              <c:idx val="4"/>
              <c:layout>
                <c:manualLayout>
                  <c:x val="-2.4121557454890787E-2"/>
                  <c:y val="-4.92005015351921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77C-4438-BAEF-60D755152497}"/>
                </c:ext>
              </c:extLst>
            </c:dLbl>
            <c:dLbl>
              <c:idx val="5"/>
              <c:layout>
                <c:manualLayout>
                  <c:x val="-7.537986704653482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7C-4438-BAEF-60D755152497}"/>
                </c:ext>
              </c:extLst>
            </c:dLbl>
            <c:dLbl>
              <c:idx val="6"/>
              <c:layout>
                <c:manualLayout>
                  <c:x val="-1.2060778727445393E-2"/>
                  <c:y val="-4.92005015351912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77C-4438-BAEF-60D7551524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Munka1!$P$22:$P$28</c:f>
              <c:strCache>
                <c:ptCount val="7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  <c:pt idx="3">
                  <c:v>2018.</c:v>
                </c:pt>
                <c:pt idx="4">
                  <c:v>2019.</c:v>
                </c:pt>
                <c:pt idx="5">
                  <c:v>2020.</c:v>
                </c:pt>
                <c:pt idx="6">
                  <c:v>2021.</c:v>
                </c:pt>
              </c:strCache>
            </c:strRef>
          </c:cat>
          <c:val>
            <c:numRef>
              <c:f>Munka1!$Q$22:$Q$28</c:f>
              <c:numCache>
                <c:formatCode>General</c:formatCode>
                <c:ptCount val="7"/>
                <c:pt idx="0">
                  <c:v>4418</c:v>
                </c:pt>
                <c:pt idx="1">
                  <c:v>3366</c:v>
                </c:pt>
                <c:pt idx="2">
                  <c:v>3380</c:v>
                </c:pt>
                <c:pt idx="3">
                  <c:v>3253</c:v>
                </c:pt>
                <c:pt idx="4" formatCode="0">
                  <c:v>3458</c:v>
                </c:pt>
                <c:pt idx="5" formatCode="0">
                  <c:v>3266</c:v>
                </c:pt>
                <c:pt idx="6" formatCode="0">
                  <c:v>3103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7C-4438-BAEF-60D755152497}"/>
            </c:ext>
          </c:extLst>
        </c:ser>
        <c:ser>
          <c:idx val="1"/>
          <c:order val="1"/>
          <c:tx>
            <c:strRef>
              <c:f>Munka1!$R$21</c:f>
              <c:strCache>
                <c:ptCount val="1"/>
                <c:pt idx="0">
                  <c:v>tonna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Munka1!$P$22:$P$28</c:f>
              <c:strCache>
                <c:ptCount val="7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  <c:pt idx="3">
                  <c:v>2018.</c:v>
                </c:pt>
                <c:pt idx="4">
                  <c:v>2019.</c:v>
                </c:pt>
                <c:pt idx="5">
                  <c:v>2020.</c:v>
                </c:pt>
                <c:pt idx="6">
                  <c:v>2021.</c:v>
                </c:pt>
              </c:strCache>
            </c:strRef>
          </c:cat>
          <c:val>
            <c:numRef>
              <c:f>Munka1!$R$22:$R$28</c:f>
              <c:numCache>
                <c:formatCode>General</c:formatCode>
                <c:ptCount val="7"/>
                <c:pt idx="0">
                  <c:v>7477</c:v>
                </c:pt>
                <c:pt idx="1">
                  <c:v>6343</c:v>
                </c:pt>
                <c:pt idx="2">
                  <c:v>6802</c:v>
                </c:pt>
                <c:pt idx="3">
                  <c:v>5448</c:v>
                </c:pt>
                <c:pt idx="4">
                  <c:v>5590</c:v>
                </c:pt>
                <c:pt idx="5" formatCode="0">
                  <c:v>4114</c:v>
                </c:pt>
                <c:pt idx="6" formatCode="0">
                  <c:v>5348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7C-4438-BAEF-60D7551524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4122928"/>
        <c:axId val="394122600"/>
      </c:barChart>
      <c:catAx>
        <c:axId val="39412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94122600"/>
        <c:crosses val="autoZero"/>
        <c:auto val="1"/>
        <c:lblAlgn val="ctr"/>
        <c:lblOffset val="100"/>
        <c:noMultiLvlLbl val="0"/>
      </c:catAx>
      <c:valAx>
        <c:axId val="394122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94122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hu-HU" sz="3200" b="1" i="1" baseline="0" noProof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Szerződések</a:t>
            </a:r>
            <a:endParaRPr lang="hu-HU" sz="3200" noProof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Munka1!$Q$33</c:f>
              <c:strCache>
                <c:ptCount val="1"/>
                <c:pt idx="0">
                  <c:v>Szerzöd.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Munka1!$P$34:$P$40</c:f>
              <c:strCache>
                <c:ptCount val="7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  <c:pt idx="3">
                  <c:v>2018.</c:v>
                </c:pt>
                <c:pt idx="4">
                  <c:v>2019.</c:v>
                </c:pt>
                <c:pt idx="5">
                  <c:v>2020.</c:v>
                </c:pt>
                <c:pt idx="6">
                  <c:v>2021.</c:v>
                </c:pt>
              </c:strCache>
            </c:strRef>
          </c:cat>
          <c:val>
            <c:numRef>
              <c:f>Munka1!$Q$34:$Q$40</c:f>
              <c:numCache>
                <c:formatCode>General</c:formatCode>
                <c:ptCount val="7"/>
                <c:pt idx="0">
                  <c:v>960</c:v>
                </c:pt>
                <c:pt idx="1">
                  <c:v>934</c:v>
                </c:pt>
                <c:pt idx="2">
                  <c:v>882</c:v>
                </c:pt>
                <c:pt idx="3">
                  <c:v>753</c:v>
                </c:pt>
                <c:pt idx="4">
                  <c:v>711</c:v>
                </c:pt>
                <c:pt idx="5">
                  <c:v>666</c:v>
                </c:pt>
                <c:pt idx="6">
                  <c:v>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CA-428E-94AE-7192C94D7E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5399872"/>
        <c:axId val="325400200"/>
      </c:barChart>
      <c:catAx>
        <c:axId val="32539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25400200"/>
        <c:crosses val="autoZero"/>
        <c:auto val="1"/>
        <c:lblAlgn val="ctr"/>
        <c:lblOffset val="100"/>
        <c:noMultiLvlLbl val="0"/>
      </c:catAx>
      <c:valAx>
        <c:axId val="325400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25399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hu-HU" sz="3200" b="1" i="1" baseline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Átlagtermés</a:t>
            </a:r>
            <a:endParaRPr lang="hu-HU" sz="3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Munka1!$S$21</c:f>
              <c:strCache>
                <c:ptCount val="1"/>
                <c:pt idx="0">
                  <c:v>kg/ha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FFF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Munka1!$P$22:$P$28</c:f>
              <c:strCache>
                <c:ptCount val="7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  <c:pt idx="3">
                  <c:v>2018.</c:v>
                </c:pt>
                <c:pt idx="4">
                  <c:v>2019.</c:v>
                </c:pt>
                <c:pt idx="5">
                  <c:v>2020.</c:v>
                </c:pt>
                <c:pt idx="6">
                  <c:v>2021.</c:v>
                </c:pt>
              </c:strCache>
            </c:strRef>
          </c:cat>
          <c:val>
            <c:numRef>
              <c:f>Munka1!$S$22:$S$28</c:f>
              <c:numCache>
                <c:formatCode>0</c:formatCode>
                <c:ptCount val="7"/>
                <c:pt idx="0">
                  <c:v>1692.3947487550927</c:v>
                </c:pt>
                <c:pt idx="1">
                  <c:v>1884.4325609031491</c:v>
                </c:pt>
                <c:pt idx="2">
                  <c:v>2012.4260355029585</c:v>
                </c:pt>
                <c:pt idx="3">
                  <c:v>1674.7617583768829</c:v>
                </c:pt>
                <c:pt idx="4">
                  <c:v>1616.5413533834587</c:v>
                </c:pt>
                <c:pt idx="5">
                  <c:v>1259.6448254745867</c:v>
                </c:pt>
                <c:pt idx="6">
                  <c:v>1723.4933934901708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76-4607-8288-11DCD6D556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2755160"/>
        <c:axId val="322752864"/>
      </c:barChart>
      <c:catAx>
        <c:axId val="322755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22752864"/>
        <c:crosses val="autoZero"/>
        <c:auto val="1"/>
        <c:lblAlgn val="ctr"/>
        <c:lblOffset val="100"/>
        <c:noMultiLvlLbl val="0"/>
      </c:catAx>
      <c:valAx>
        <c:axId val="322752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22755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99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3475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1692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3482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8151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4763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5555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0601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492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491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1737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4737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288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1382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082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4405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593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1FBFC79-0871-49EC-944F-80E0E7D8352C}" type="datetimeFigureOut">
              <a:rPr lang="hu-HU" smtClean="0"/>
              <a:t>2022. 04. 20.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78CA7DD-6D0B-4072-8CF2-DCCC2D020FE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92699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7ED2DDF-0F6C-45CA-9965-5FEA0575E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87" y="2794000"/>
            <a:ext cx="9355138" cy="3321049"/>
          </a:xfrm>
        </p:spPr>
        <p:txBody>
          <a:bodyPr>
            <a:noAutofit/>
          </a:bodyPr>
          <a:lstStyle/>
          <a:p>
            <a:r>
              <a:rPr lang="hu-H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Beszámoló a </a:t>
            </a:r>
            <a:br>
              <a:rPr lang="hu-H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MADOSZ elnökségének 2021. évi munkájáról </a:t>
            </a:r>
            <a:endParaRPr lang="hu-HU" sz="4800" dirty="0"/>
          </a:p>
        </p:txBody>
      </p:sp>
    </p:spTree>
    <p:extLst>
      <p:ext uri="{BB962C8B-B14F-4D97-AF65-F5344CB8AC3E}">
        <p14:creationId xmlns:p14="http://schemas.microsoft.com/office/powerpoint/2010/main" val="1729251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E9478B0-A1DD-4B3D-AA79-D56BE9802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32" y="4017069"/>
            <a:ext cx="8534400" cy="1507067"/>
          </a:xfrm>
        </p:spPr>
        <p:txBody>
          <a:bodyPr>
            <a:noAutofit/>
          </a:bodyPr>
          <a:lstStyle/>
          <a:p>
            <a:r>
              <a:rPr lang="hu-H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Dohánytermesztésünk </a:t>
            </a:r>
            <a:br>
              <a:rPr lang="hu-H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évben</a:t>
            </a:r>
          </a:p>
        </p:txBody>
      </p:sp>
    </p:spTree>
    <p:extLst>
      <p:ext uri="{BB962C8B-B14F-4D97-AF65-F5344CB8AC3E}">
        <p14:creationId xmlns:p14="http://schemas.microsoft.com/office/powerpoint/2010/main" val="1587344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EA958C3-D593-4B1F-A446-5560643F9F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4262985"/>
              </p:ext>
            </p:extLst>
          </p:nvPr>
        </p:nvGraphicFramePr>
        <p:xfrm>
          <a:off x="1854680" y="914401"/>
          <a:ext cx="8424000" cy="5162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224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607A9F6-7219-4E49-B5EF-DBF14974EB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228591"/>
              </p:ext>
            </p:extLst>
          </p:nvPr>
        </p:nvGraphicFramePr>
        <p:xfrm>
          <a:off x="1656271" y="1047750"/>
          <a:ext cx="8687879" cy="4705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3092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D2CE1EF-829B-4356-9606-37B5E5B041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882414"/>
              </p:ext>
            </p:extLst>
          </p:nvPr>
        </p:nvGraphicFramePr>
        <p:xfrm>
          <a:off x="1438276" y="1095376"/>
          <a:ext cx="9058274" cy="4733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9443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6D7B505-76FD-4C47-8A4A-FEA578084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8983" y="2279708"/>
            <a:ext cx="8905103" cy="1507067"/>
          </a:xfrm>
        </p:spPr>
        <p:txBody>
          <a:bodyPr>
            <a:noAutofit/>
          </a:bodyPr>
          <a:lstStyle/>
          <a:p>
            <a:r>
              <a:rPr lang="hu-H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Köszönjük megtisztelő figyelmüket</a:t>
            </a:r>
          </a:p>
        </p:txBody>
      </p:sp>
    </p:spTree>
    <p:extLst>
      <p:ext uri="{BB962C8B-B14F-4D97-AF65-F5344CB8AC3E}">
        <p14:creationId xmlns:p14="http://schemas.microsoft.com/office/powerpoint/2010/main" val="94774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D9D955A-1120-436C-8748-45F82D6B9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231" y="466725"/>
            <a:ext cx="8534400" cy="1507067"/>
          </a:xfrm>
        </p:spPr>
        <p:txBody>
          <a:bodyPr>
            <a:normAutofit/>
          </a:bodyPr>
          <a:lstStyle/>
          <a:p>
            <a:r>
              <a:rPr lang="hu-H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VÁLTOZÁSOK A SZÖVETSÉGBEN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A04207A-365F-4C55-8545-2F42A7582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31" y="1952625"/>
            <a:ext cx="11031538" cy="443865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2020. november 9-én az elnök és az alelnök bejelentették a lemondásukat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COVID vírus nehezítette a feladatok megoldását /10 fő /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beszámolók elfogadása az elnökség által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Jelölő Bizottság létrehozása, a választás lebonyolítása - levélben szavazás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új elnök és alelnök régi elnökségi tagok, alakuló ülés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822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1396E6F-48EF-4C5C-BD62-714B7694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561" y="410632"/>
            <a:ext cx="10564813" cy="1507067"/>
          </a:xfrm>
        </p:spPr>
        <p:txBody>
          <a:bodyPr>
            <a:normAutofit/>
          </a:bodyPr>
          <a:lstStyle/>
          <a:p>
            <a:r>
              <a:rPr lang="hu-H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VÁLTOZÁSOKHOZ KAPCSOLODÓ FELADATOK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5C66DBB-4D2E-41F6-AD9E-DC6DE9691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561" y="2105026"/>
            <a:ext cx="10298114" cy="406294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hu-HU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iratok átadás-átvétele, elhelyezése 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hu-HU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banki ügyek, rendelkezési jog átvétel,</a:t>
            </a:r>
            <a:r>
              <a:rPr lang="hu-HU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akadályoztatás esetén ügyvezető titkári megbízás</a:t>
            </a:r>
            <a:endParaRPr lang="hu-HU" sz="3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hu-HU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új telephely intézése, a levelek átirányítása az új címre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hu-HU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alapszabály módosítása, SZMSZ módosítása 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hu-HU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irat őrzés helyeként bejelentésének ügyintézése a NAV felé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MOSZ-ból való kilépés intézése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8601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8BECC51-5322-4904-9349-36C831EBD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675" y="753532"/>
            <a:ext cx="8534400" cy="1507067"/>
          </a:xfrm>
        </p:spPr>
        <p:txBody>
          <a:bodyPr/>
          <a:lstStyle/>
          <a:p>
            <a:r>
              <a:rPr lang="hu-HU" sz="3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Küldöttgyűlés  2021. október 5.</a:t>
            </a:r>
            <a:r>
              <a:rPr lang="hu-HU" sz="32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003CC87-8750-4CD4-BD5A-CB405536D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783292"/>
            <a:ext cx="11060113" cy="464502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COVID miatt a beszámolókat, a mérleget a törvényben meghatározottak szerint az elnökség hagyta jóvá, majd a járványügyi helyzet javulásával a személyes jelenlét mellet összehívott küldöttgyűlés megerősítette azt, az alábbi számok alatt:</a:t>
            </a:r>
          </a:p>
          <a:p>
            <a:pPr marL="342900" lvl="0" indent="-342900" 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u-HU" sz="3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5/2021. (X. 05.) számú Küldöttgyűlési határozat</a:t>
            </a:r>
          </a:p>
          <a:p>
            <a:pPr marL="342900" lvl="0" indent="-342900" 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u-HU" sz="3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6/2021. (X. 05.) számú Küldöttgyűlési határozat</a:t>
            </a: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u-HU" sz="3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7/2021. (X. 05.) számú Küldöttgyűlési határozat</a:t>
            </a: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küldöttgyűlés az októberi ülésén elfogadta az </a:t>
            </a:r>
            <a:br>
              <a:rPr lang="hu-HU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3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Alapszabály</a:t>
            </a:r>
            <a:r>
              <a:rPr lang="hu-HU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és az </a:t>
            </a:r>
            <a:r>
              <a:rPr lang="hu-HU" sz="3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SZMSZ</a:t>
            </a:r>
            <a:r>
              <a:rPr lang="hu-HU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változásait</a:t>
            </a:r>
            <a:endParaRPr lang="hu-HU" sz="3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911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D9CF429-82E0-48A3-A542-3B40DEC45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7" y="-101601"/>
            <a:ext cx="9812338" cy="1507067"/>
          </a:xfrm>
        </p:spPr>
        <p:txBody>
          <a:bodyPr>
            <a:normAutofit/>
          </a:bodyPr>
          <a:lstStyle/>
          <a:p>
            <a:r>
              <a:rPr lang="hu-HU" sz="3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Támogatással kapcsolatos munkák</a:t>
            </a:r>
            <a:endParaRPr lang="hu-HU" sz="3200" u="sng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A6BE6A-8C21-4135-87F8-C795E8055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969" y="1405466"/>
            <a:ext cx="11676062" cy="47318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2021. július 23-án az emelkedő költségeinkről írtunk az AM levelet.</a:t>
            </a:r>
          </a:p>
          <a:p>
            <a:pPr marL="0" indent="0">
              <a:buNone/>
            </a:pP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Kidolgoztuk a várható önköltségeket, továbbítottunk az AM részére.</a:t>
            </a:r>
          </a:p>
          <a:p>
            <a:pPr marL="0" indent="0">
              <a:buNone/>
            </a:pPr>
            <a:r>
              <a:rPr lang="hu-H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Egyeztettünk folyamatosan a felvásárlókkal. </a:t>
            </a:r>
          </a:p>
          <a:p>
            <a:pPr marL="0" indent="0">
              <a:buNone/>
            </a:pPr>
            <a:r>
              <a:rPr lang="hu-H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AM videókonferencián vettünk részt, megvitattuk a lehetőségeinket.</a:t>
            </a:r>
          </a:p>
          <a:p>
            <a:pPr marL="0" indent="0">
              <a:buNone/>
            </a:pPr>
            <a:r>
              <a:rPr lang="hu-H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dr. Feldman Zsolt államtitkár úrral személyes találkozóra került sor.</a:t>
            </a:r>
          </a:p>
          <a:p>
            <a:pPr marL="0" indent="0">
              <a:buNone/>
            </a:pPr>
            <a:r>
              <a:rPr lang="hu-H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Megszületett a megoldás.</a:t>
            </a:r>
          </a:p>
          <a:p>
            <a:pPr marL="0" indent="0">
              <a:buNone/>
            </a:pPr>
            <a:r>
              <a:rPr lang="hu-H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7</a:t>
            </a: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2022. március 25-én a rendelet megjelent.</a:t>
            </a:r>
          </a:p>
          <a:p>
            <a:pPr marL="0" indent="0">
              <a:buNone/>
            </a:pPr>
            <a:r>
              <a:rPr lang="hu-H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Az eredményességnél sokat jelentett, az ágazati egységes álláspont.</a:t>
            </a:r>
            <a:br>
              <a:rPr lang="hu-H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117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F01D340-8D72-4586-882B-E67864D46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536" y="283633"/>
            <a:ext cx="9526588" cy="1507067"/>
          </a:xfrm>
        </p:spPr>
        <p:txBody>
          <a:bodyPr>
            <a:normAutofit/>
          </a:bodyPr>
          <a:lstStyle/>
          <a:p>
            <a:r>
              <a:rPr lang="hu-H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2022 évi felvásárlási árak kérdése</a:t>
            </a:r>
            <a:endParaRPr lang="hu-HU" sz="32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5E04A3B-FF8B-4E8F-BED3-E6E6017E1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536" y="1790700"/>
            <a:ext cx="10621963" cy="3615267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kidolgozott költségkalkulációnkat megküldtük a felvásárló cégeknek és levélben kértük, hogy a végleges álláspontjuk kialakítása elött vitassuk meg ezt a kérdést.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Hogy ezt a feladatot a MADOSZ jól vagy rosszul oldotta meg? </a:t>
            </a:r>
            <a:b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felvásárlók legalább két javaslattal érkeztek a megbeszélésbe és a termelők eldönthették, hogy az A vagy a B verziót alkalmazza a felvásárló.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szerződések pedig megkötésre kerültek.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11426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C9A02DE-231F-48C4-BBDB-5B6921ECE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2" y="0"/>
            <a:ext cx="8534400" cy="1507067"/>
          </a:xfrm>
        </p:spPr>
        <p:txBody>
          <a:bodyPr>
            <a:normAutofit/>
          </a:bodyPr>
          <a:lstStyle/>
          <a:p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Egyéb</a:t>
            </a:r>
            <a:r>
              <a:rPr lang="hu-HU" sz="3200" b="1" dirty="0"/>
              <a:t> ügyek, feladatok -belföld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15BEBA7-E674-40EB-86A5-A2C531274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499" y="1419225"/>
            <a:ext cx="11572875" cy="5181599"/>
          </a:xfrm>
        </p:spPr>
        <p:txBody>
          <a:bodyPr>
            <a:normAutofit fontScale="92500" lnSpcReduction="20000"/>
          </a:bodyPr>
          <a:lstStyle/>
          <a:p>
            <a:pPr lvl="1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Városi és a Megyei értéktárban van már a dohány. Cél a Hungaricum státusz elérése.</a:t>
            </a:r>
            <a:endParaRPr lang="hu-HU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próbálkozás az energia beszerzésének a piacán: </a:t>
            </a:r>
            <a:r>
              <a:rPr lang="hu-HU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Smart</a:t>
            </a: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Energy</a:t>
            </a: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Energetikai Megoldások Kft.</a:t>
            </a:r>
          </a:p>
          <a:p>
            <a:pPr lvl="1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nyilatkozattételi határidő meghosszabbításának a kérvényezése 2021. február 15 és 2021 február 28. közötti időpontban történő nyilatkozattételt határozza meg a rendelet. </a:t>
            </a:r>
          </a:p>
          <a:p>
            <a:pPr lvl="1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dohánymúzeum létesítése érdekében tett lépések</a:t>
            </a:r>
            <a:r>
              <a:rPr lang="hu-H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tervezés alatt, a szükséges múzeumi tárgyak rendelkezésre állnak, a kiállítási terv vázlata elkészítésre került. A költségekhez az alábbi dohányipari cégek járulnak hozzá: Philip Morris, BAT, JTI, IMPERIAL, CONTINENTAL, Róna, tárgyalásban vagyunk a </a:t>
            </a:r>
            <a:r>
              <a:rPr lang="hu-HU" sz="280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Nemzeti Agrárgazdasági Kamarával, illetve keressük a pályázati lehetőségeket is.</a:t>
            </a:r>
            <a:endParaRPr lang="hu-HU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0" algn="just">
              <a:lnSpc>
                <a:spcPct val="107000"/>
              </a:lnSpc>
              <a:buNone/>
            </a:pPr>
            <a:endParaRPr lang="hu-H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48249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32E29F5-CE50-4E74-B8CE-7306F2794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0536238" cy="2971801"/>
          </a:xfrm>
        </p:spPr>
        <p:txBody>
          <a:bodyPr/>
          <a:lstStyle/>
          <a:p>
            <a:b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2229BB8-0456-4EB2-9B9F-607B7DF2D5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699" y="1276350"/>
            <a:ext cx="10660063" cy="5362575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07000"/>
              </a:lnSpc>
            </a:pPr>
            <a:endParaRPr lang="hu-HU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UNITAB videó konferenciák, a tagdíj megemelésről döntött a Végrehajtó Bizottság  ülések</a:t>
            </a:r>
          </a:p>
          <a:p>
            <a:pPr marL="742950" lvl="1" indent="-28575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ELTI Európai Leveles Dohány Szövetség márciusban tartotta a ülését, videó meeting formájában, a beszámolás mellett a piaci helyzet alakulása volt a fő téma. Túl nagy érdeklődést nem mutatnak a multi cégek az Európai dohány iránt.  </a:t>
            </a:r>
          </a:p>
          <a:p>
            <a:pPr marL="742950" lvl="1" indent="-28575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Amennyiben a vírus és a háborús események lehetővé teszik, akkor </a:t>
            </a:r>
            <a:r>
              <a:rPr lang="hu-HU" sz="300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nem elképzelhetetlen</a:t>
            </a:r>
            <a:r>
              <a:rPr lang="hu-HU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hogy egy nem túl nagy létszámú UNITAB Kongresszus lesz még ismeretlen helyen.</a:t>
            </a:r>
          </a:p>
          <a:p>
            <a:pPr marL="914400" algn="just">
              <a:lnSpc>
                <a:spcPct val="107000"/>
              </a:lnSpc>
            </a:pPr>
            <a:r>
              <a:rPr lang="hu-HU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hu-HU" dirty="0"/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2490A5E4-77C9-45C7-899A-78674F7BC342}"/>
              </a:ext>
            </a:extLst>
          </p:cNvPr>
          <p:cNvSpPr txBox="1">
            <a:spLocks/>
          </p:cNvSpPr>
          <p:nvPr/>
        </p:nvSpPr>
        <p:spPr>
          <a:xfrm>
            <a:off x="836612" y="838199"/>
            <a:ext cx="10536238" cy="29718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hu-HU" sz="180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E6BD0E19-8E43-46EB-8270-21C00BE771B1}"/>
              </a:ext>
            </a:extLst>
          </p:cNvPr>
          <p:cNvSpPr txBox="1">
            <a:spLocks/>
          </p:cNvSpPr>
          <p:nvPr/>
        </p:nvSpPr>
        <p:spPr>
          <a:xfrm>
            <a:off x="819150" y="332845"/>
            <a:ext cx="8534400" cy="7059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Egyéb</a:t>
            </a:r>
            <a:r>
              <a:rPr lang="hu-HU" sz="3200" b="1" dirty="0"/>
              <a:t> ügyek, feladatok - külföld</a:t>
            </a:r>
          </a:p>
        </p:txBody>
      </p:sp>
    </p:spTree>
    <p:extLst>
      <p:ext uri="{BB962C8B-B14F-4D97-AF65-F5344CB8AC3E}">
        <p14:creationId xmlns:p14="http://schemas.microsoft.com/office/powerpoint/2010/main" val="864834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76CE3BA-DC7F-48DB-9316-3FF08DEA2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812" y="193040"/>
            <a:ext cx="8534400" cy="1405468"/>
          </a:xfrm>
        </p:spPr>
        <p:txBody>
          <a:bodyPr/>
          <a:lstStyle/>
          <a:p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Egyéb</a:t>
            </a:r>
            <a:r>
              <a:rPr lang="hu-HU" sz="3600" b="1" dirty="0"/>
              <a:t> ügyek, feladatok - külföld</a:t>
            </a:r>
            <a:br>
              <a:rPr lang="hu-HU" sz="3600" b="1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E6141AE-B549-402E-A9FB-48282907B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1270000"/>
            <a:ext cx="11297920" cy="5394960"/>
          </a:xfrm>
        </p:spPr>
        <p:txBody>
          <a:bodyPr>
            <a:normAutofit/>
          </a:bodyPr>
          <a:lstStyle/>
          <a:p>
            <a:pPr marL="742950" lvl="1" indent="-28575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2800" b="0" i="0" u="none" strike="noStrike" spc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Dohányadózás és az uniós szabályok felülvizsgálata</a:t>
            </a: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800" b="0" i="0" u="none" strike="noStrike" spc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Nyilvános </a:t>
            </a: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konzultáción Szövetségünk részt vett. 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hu-H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A Magyar Dohánytermelők Országos Szövetsége / MADOSZ / egyetért és támogatja az Európai Bizottság szándékát és elkötelezettségét a dohány tiltott kereskedelmével kapcsolatos kérdések kezelését illetően.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2800" b="0" i="0" u="none" strike="noStrike" spc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Elleneznénk viszont, hogy a zöld dohányt, ami mezőgazdasági termék és nem késztermék, a fogyasztási adó alá helyezzük és adóügyi terméknek tekintsük (még ha nulla is az adó).</a:t>
            </a:r>
            <a:endParaRPr lang="hu-HU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927968"/>
      </p:ext>
    </p:extLst>
  </p:cSld>
  <p:clrMapOvr>
    <a:masterClrMapping/>
  </p:clrMapOvr>
</p:sld>
</file>

<file path=ppt/theme/theme1.xml><?xml version="1.0" encoding="utf-8"?>
<a:theme xmlns:a="http://schemas.openxmlformats.org/drawingml/2006/main" name="Szelet">
  <a:themeElements>
    <a:clrScheme name="Szele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zele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ele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1483</TotalTime>
  <Words>654</Words>
  <Application>Microsoft Office PowerPoint</Application>
  <PresentationFormat>Szélesvásznú</PresentationFormat>
  <Paragraphs>56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1" baseType="lpstr">
      <vt:lpstr>Arial</vt:lpstr>
      <vt:lpstr>Century Gothic</vt:lpstr>
      <vt:lpstr>Courier New</vt:lpstr>
      <vt:lpstr>Symbol</vt:lpstr>
      <vt:lpstr>Times New Roman</vt:lpstr>
      <vt:lpstr>Wingdings 3</vt:lpstr>
      <vt:lpstr>Szelet</vt:lpstr>
      <vt:lpstr>Beszámoló a  MADOSZ elnökségének 2021. évi munkájáról </vt:lpstr>
      <vt:lpstr>VÁLTOZÁSOK A SZÖVETSÉGBEN</vt:lpstr>
      <vt:lpstr>A VÁLTOZÁSOKHOZ KAPCSOLODÓ FELADATOK</vt:lpstr>
      <vt:lpstr>Küldöttgyűlés  2021. október 5.  </vt:lpstr>
      <vt:lpstr>Támogatással kapcsolatos munkák</vt:lpstr>
      <vt:lpstr>A 2022 évi felvásárlási árak kérdése</vt:lpstr>
      <vt:lpstr>Egyéb ügyek, feladatok -belföld</vt:lpstr>
      <vt:lpstr> </vt:lpstr>
      <vt:lpstr>Egyéb ügyek, feladatok - külföld </vt:lpstr>
      <vt:lpstr>Dohánytermesztésünk  2021 évben</vt:lpstr>
      <vt:lpstr>PowerPoint-bemutató</vt:lpstr>
      <vt:lpstr>PowerPoint-bemutató</vt:lpstr>
      <vt:lpstr>PowerPoint-bemutató</vt:lpstr>
      <vt:lpstr>Köszönjük megtisztelő figyelmüket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Beszámoló a MADOSZ elnökségének 2020. évi munkájáról</dc:title>
  <dc:creator>Jozsef Eisler</dc:creator>
  <cp:lastModifiedBy>Szövetség MADOSZ</cp:lastModifiedBy>
  <cp:revision>10</cp:revision>
  <dcterms:created xsi:type="dcterms:W3CDTF">2021-10-04T08:27:03Z</dcterms:created>
  <dcterms:modified xsi:type="dcterms:W3CDTF">2022-04-20T10:42:19Z</dcterms:modified>
</cp:coreProperties>
</file>