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1" r:id="rId1"/>
  </p:sldMasterIdLst>
  <p:notesMasterIdLst>
    <p:notesMasterId r:id="rId21"/>
  </p:notesMasterIdLst>
  <p:sldIdLst>
    <p:sldId id="261" r:id="rId2"/>
    <p:sldId id="264" r:id="rId3"/>
    <p:sldId id="263" r:id="rId4"/>
    <p:sldId id="265" r:id="rId5"/>
    <p:sldId id="267" r:id="rId6"/>
    <p:sldId id="270" r:id="rId7"/>
    <p:sldId id="273" r:id="rId8"/>
    <p:sldId id="271" r:id="rId9"/>
    <p:sldId id="272" r:id="rId10"/>
    <p:sldId id="278" r:id="rId11"/>
    <p:sldId id="274" r:id="rId12"/>
    <p:sldId id="275" r:id="rId13"/>
    <p:sldId id="279" r:id="rId14"/>
    <p:sldId id="280" r:id="rId15"/>
    <p:sldId id="276" r:id="rId16"/>
    <p:sldId id="277" r:id="rId17"/>
    <p:sldId id="260" r:id="rId18"/>
    <p:sldId id="266" r:id="rId19"/>
    <p:sldId id="268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AFA"/>
    <a:srgbClr val="CAD500"/>
    <a:srgbClr val="B3071B"/>
    <a:srgbClr val="FEDADE"/>
    <a:srgbClr val="FEECEE"/>
    <a:srgbClr val="FD6679"/>
    <a:srgbClr val="66FF66"/>
    <a:srgbClr val="00FFFF"/>
    <a:srgbClr val="9329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69FCFD-52D7-4BD7-A20F-0D33E3C337B7}" v="1975" dt="2023-10-16T07:18:31.3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49" autoAdjust="0"/>
    <p:restoredTop sz="81438" autoAdjust="0"/>
  </p:normalViewPr>
  <p:slideViewPr>
    <p:cSldViewPr snapToGrid="0">
      <p:cViewPr varScale="1">
        <p:scale>
          <a:sx n="51" d="100"/>
          <a:sy n="51" d="100"/>
        </p:scale>
        <p:origin x="1432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3226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5FA726-9A2C-4922-BF4A-E7E5FCCEC04F}" type="datetimeFigureOut">
              <a:rPr lang="it-IT" smtClean="0"/>
              <a:t>22/11/2023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6D1B9F-4D2B-40A9-86C8-C0967841F21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0120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D1B9F-4D2B-40A9-86C8-C0967841F21E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79262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D1B9F-4D2B-40A9-86C8-C0967841F21E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09159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gfgfgf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D1B9F-4D2B-40A9-86C8-C0967841F21E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15195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D1B9F-4D2B-40A9-86C8-C0967841F21E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33694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D1B9F-4D2B-40A9-86C8-C0967841F21E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48637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D1B9F-4D2B-40A9-86C8-C0967841F21E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94496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D1B9F-4D2B-40A9-86C8-C0967841F21E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37735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D1B9F-4D2B-40A9-86C8-C0967841F21E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06889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D1B9F-4D2B-40A9-86C8-C0967841F21E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5418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pPr/>
              <a:t>11/22/2023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455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pPr/>
              <a:t>11/22/2023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552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pPr/>
              <a:t>11/22/2023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112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pPr/>
              <a:t>11/22/2023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699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pPr/>
              <a:t>11/22/2023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674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pPr/>
              <a:t>11/22/2023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514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pPr/>
              <a:t>11/22/2023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48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pPr/>
              <a:t>11/22/2023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641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pPr/>
              <a:t>11/22/2023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75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pPr/>
              <a:t>11/22/2023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497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pPr/>
              <a:t>11/22/2023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318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28A28C-4C6A-46EA-90C0-4EE0B89CC5C7}" type="datetimeFigureOut">
              <a:rPr lang="en-US" smtClean="0"/>
              <a:pPr/>
              <a:t>11/22/2023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F7F31-0B8A-474A-B86C-91F3817543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365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6.png"/><Relationship Id="rId7" Type="http://schemas.microsoft.com/office/2007/relationships/hdphoto" Target="../media/hdphoto2.wdp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1.jpg"/><Relationship Id="rId11" Type="http://schemas.openxmlformats.org/officeDocument/2006/relationships/image" Target="../media/image56.jpg"/><Relationship Id="rId5" Type="http://schemas.openxmlformats.org/officeDocument/2006/relationships/image" Target="../media/image50.jpg"/><Relationship Id="rId10" Type="http://schemas.openxmlformats.org/officeDocument/2006/relationships/image" Target="../media/image55.jpg"/><Relationship Id="rId4" Type="http://schemas.openxmlformats.org/officeDocument/2006/relationships/image" Target="../media/image3.jpg"/><Relationship Id="rId9" Type="http://schemas.openxmlformats.org/officeDocument/2006/relationships/image" Target="../media/image5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g"/><Relationship Id="rId5" Type="http://schemas.openxmlformats.org/officeDocument/2006/relationships/image" Target="../media/image61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72.jp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hyperlink" Target="https://food.ec.europa.eu/plants/pesticides_en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3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microsoft.com/office/2007/relationships/hdphoto" Target="../media/hdphoto2.wdp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3.jpg"/><Relationship Id="rId7" Type="http://schemas.openxmlformats.org/officeDocument/2006/relationships/image" Target="../media/image44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6">
            <a:extLst>
              <a:ext uri="{FF2B5EF4-FFF2-40B4-BE49-F238E27FC236}">
                <a16:creationId xmlns:a16="http://schemas.microsoft.com/office/drawing/2014/main" id="{50A3C1AB-1153-42D2-8378-34B849C1C4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Rectangle 18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4638503"/>
            <a:ext cx="8384770" cy="1332634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F85E75C-1DEC-4E25-0ABD-E779751B34B8}"/>
              </a:ext>
            </a:extLst>
          </p:cNvPr>
          <p:cNvSpPr txBox="1"/>
          <p:nvPr/>
        </p:nvSpPr>
        <p:spPr>
          <a:xfrm>
            <a:off x="2103121" y="4894323"/>
            <a:ext cx="7985759" cy="8688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i="1" kern="1200" dirty="0">
                <a:solidFill>
                  <a:srgbClr val="016735"/>
                </a:solidFill>
                <a:latin typeface="Arial Nova Cond Light" panose="020B0306020202020204" pitchFamily="34" charset="0"/>
                <a:ea typeface="+mj-ea"/>
                <a:cs typeface="+mj-cs"/>
              </a:rPr>
              <a:t>The current status and future perspectives</a:t>
            </a:r>
          </a:p>
        </p:txBody>
      </p:sp>
      <p:sp>
        <p:nvSpPr>
          <p:cNvPr id="22" name="Rectangle: Rounded Corners 20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562823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0081B5B-5882-4C77-6B93-8000195A3935}"/>
              </a:ext>
            </a:extLst>
          </p:cNvPr>
          <p:cNvSpPr txBox="1"/>
          <p:nvPr/>
        </p:nvSpPr>
        <p:spPr>
          <a:xfrm>
            <a:off x="0" y="1340743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2628">
              <a:spcAft>
                <a:spcPts val="600"/>
              </a:spcAft>
            </a:pPr>
            <a:r>
              <a:rPr lang="en-US" sz="5400" b="1" kern="1200" dirty="0">
                <a:solidFill>
                  <a:srgbClr val="B3071B"/>
                </a:solidFill>
                <a:latin typeface="Arial Nova Cond Light" panose="020B0306020202020204" pitchFamily="34" charset="0"/>
                <a:ea typeface="+mn-ea"/>
                <a:cs typeface="Arial" panose="020B0604020202020204" pitchFamily="34" charset="0"/>
              </a:rPr>
              <a:t>OVERVIEW ON TOBACCO PLANT DEFENSE</a:t>
            </a:r>
            <a:endParaRPr lang="it-IT" sz="6000" b="1" dirty="0">
              <a:solidFill>
                <a:srgbClr val="B3071B"/>
              </a:solidFill>
              <a:latin typeface="Arial Nova Cond Light" panose="020B0306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magine 3" descr="Immagine che contiene Carattere, Elementi grafici, logo, simbolo&#10;&#10;Descrizione generata automaticamente">
            <a:extLst>
              <a:ext uri="{FF2B5EF4-FFF2-40B4-BE49-F238E27FC236}">
                <a16:creationId xmlns:a16="http://schemas.microsoft.com/office/drawing/2014/main" id="{D2622C42-C438-D8D5-C36C-9B08898B2B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947" y="117664"/>
            <a:ext cx="1386105" cy="1211934"/>
          </a:xfrm>
          <a:prstGeom prst="rect">
            <a:avLst/>
          </a:prstGeom>
        </p:spPr>
      </p:pic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AF4921A2-5348-475E-23B5-549B337FC8A5}"/>
              </a:ext>
            </a:extLst>
          </p:cNvPr>
          <p:cNvCxnSpPr>
            <a:cxnSpLocks/>
          </p:cNvCxnSpPr>
          <p:nvPr/>
        </p:nvCxnSpPr>
        <p:spPr>
          <a:xfrm>
            <a:off x="2772697" y="2272571"/>
            <a:ext cx="6784259" cy="0"/>
          </a:xfrm>
          <a:prstGeom prst="line">
            <a:avLst/>
          </a:prstGeom>
          <a:ln w="38100">
            <a:solidFill>
              <a:srgbClr val="B307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Segnaposto data 1">
            <a:extLst>
              <a:ext uri="{FF2B5EF4-FFF2-40B4-BE49-F238E27FC236}">
                <a16:creationId xmlns:a16="http://schemas.microsoft.com/office/drawing/2014/main" id="{0056CAC4-42BC-83A8-0AC4-22AA3BB7E5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325238"/>
            <a:ext cx="3411794" cy="365125"/>
          </a:xfrm>
        </p:spPr>
        <p:txBody>
          <a:bodyPr/>
          <a:lstStyle/>
          <a:p>
            <a:r>
              <a:rPr lang="it-IT" sz="2000" b="1" dirty="0" err="1">
                <a:solidFill>
                  <a:srgbClr val="016735"/>
                </a:solidFill>
                <a:latin typeface="Arial Nova Cond Light" panose="020B0306020202020204" pitchFamily="34" charset="0"/>
              </a:rPr>
              <a:t>Sofija</a:t>
            </a:r>
            <a:r>
              <a:rPr lang="it-IT" sz="2000" b="1" dirty="0">
                <a:solidFill>
                  <a:srgbClr val="016735"/>
                </a:solidFill>
                <a:latin typeface="Arial Nova Cond Light" panose="020B0306020202020204" pitchFamily="34" charset="0"/>
              </a:rPr>
              <a:t>, 26 </a:t>
            </a:r>
            <a:r>
              <a:rPr lang="it-IT" sz="2000" b="1" dirty="0" err="1">
                <a:solidFill>
                  <a:srgbClr val="016735"/>
                </a:solidFill>
                <a:latin typeface="Arial Nova Cond Light" panose="020B0306020202020204" pitchFamily="34" charset="0"/>
              </a:rPr>
              <a:t>October</a:t>
            </a:r>
            <a:r>
              <a:rPr lang="it-IT" sz="2000" b="1" dirty="0">
                <a:solidFill>
                  <a:srgbClr val="016735"/>
                </a:solidFill>
                <a:latin typeface="Arial Nova Cond Light" panose="020B0306020202020204" pitchFamily="34" charset="0"/>
              </a:rPr>
              <a:t> 2023</a:t>
            </a:r>
          </a:p>
        </p:txBody>
      </p:sp>
      <p:sp>
        <p:nvSpPr>
          <p:cNvPr id="27" name="Segnaposto data 1">
            <a:extLst>
              <a:ext uri="{FF2B5EF4-FFF2-40B4-BE49-F238E27FC236}">
                <a16:creationId xmlns:a16="http://schemas.microsoft.com/office/drawing/2014/main" id="{555A622E-9ED5-5A09-B910-6E07C1228AEC}"/>
              </a:ext>
            </a:extLst>
          </p:cNvPr>
          <p:cNvSpPr txBox="1">
            <a:spLocks/>
          </p:cNvSpPr>
          <p:nvPr/>
        </p:nvSpPr>
        <p:spPr>
          <a:xfrm>
            <a:off x="8603226" y="6319505"/>
            <a:ext cx="3588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it-IT" sz="2000" b="1" dirty="0">
                <a:solidFill>
                  <a:srgbClr val="016735"/>
                </a:solidFill>
                <a:latin typeface="Arial Nova Cond Light" panose="020B0306020202020204" pitchFamily="34" charset="0"/>
              </a:rPr>
              <a:t>Speaker: Martina CAPPELLETTI</a:t>
            </a:r>
          </a:p>
        </p:txBody>
      </p:sp>
      <p:pic>
        <p:nvPicPr>
          <p:cNvPr id="29" name="Immagine 28" descr="Immagine che contiene pianta, fiore, petalo, Pianta erbacea&#10;&#10;Descrizione generata automaticamente">
            <a:extLst>
              <a:ext uri="{FF2B5EF4-FFF2-40B4-BE49-F238E27FC236}">
                <a16:creationId xmlns:a16="http://schemas.microsoft.com/office/drawing/2014/main" id="{3683A9CC-77B1-D186-45E1-A80E36DFCB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023" y="2328016"/>
            <a:ext cx="3449954" cy="2299968"/>
          </a:xfrm>
          <a:prstGeom prst="rect">
            <a:avLst/>
          </a:prstGeom>
          <a:effectLst>
            <a:softEdge rad="165100"/>
          </a:effectLst>
        </p:spPr>
      </p:pic>
    </p:spTree>
    <p:extLst>
      <p:ext uri="{BB962C8B-B14F-4D97-AF65-F5344CB8AC3E}">
        <p14:creationId xmlns:p14="http://schemas.microsoft.com/office/powerpoint/2010/main" val="11544282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B5060552-77B9-FB6E-266F-69BD67C6A831}"/>
              </a:ext>
            </a:extLst>
          </p:cNvPr>
          <p:cNvCxnSpPr>
            <a:cxnSpLocks/>
          </p:cNvCxnSpPr>
          <p:nvPr/>
        </p:nvCxnSpPr>
        <p:spPr>
          <a:xfrm>
            <a:off x="152400" y="6260922"/>
            <a:ext cx="11854543" cy="2449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1B11A743-DE05-2B81-C4C9-8D2DB869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057" y="6345464"/>
            <a:ext cx="2743200" cy="365125"/>
          </a:xfrm>
        </p:spPr>
        <p:txBody>
          <a:bodyPr/>
          <a:lstStyle/>
          <a:p>
            <a:r>
              <a:rPr lang="it-IT" dirty="0" err="1"/>
              <a:t>Sofija</a:t>
            </a:r>
            <a:r>
              <a:rPr lang="it-IT" dirty="0"/>
              <a:t>, 26 </a:t>
            </a:r>
            <a:r>
              <a:rPr lang="it-IT" dirty="0" err="1"/>
              <a:t>October</a:t>
            </a:r>
            <a:r>
              <a:rPr lang="it-IT" dirty="0"/>
              <a:t> 2023</a:t>
            </a:r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B13F5897-9E32-3D5C-B835-C9A119925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92143" y="6345464"/>
            <a:ext cx="4114800" cy="365125"/>
          </a:xfrm>
        </p:spPr>
        <p:txBody>
          <a:bodyPr/>
          <a:lstStyle/>
          <a:p>
            <a:pPr algn="r"/>
            <a:r>
              <a:rPr lang="it-IT" dirty="0"/>
              <a:t>Martina Cappelletti, ONT Italia</a:t>
            </a:r>
          </a:p>
        </p:txBody>
      </p:sp>
      <p:pic>
        <p:nvPicPr>
          <p:cNvPr id="14" name="Immagine 13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F52D010C-F1AF-4BEF-7AB6-DCF77CF9888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5949" y="70763"/>
            <a:ext cx="550994" cy="485265"/>
          </a:xfrm>
          <a:prstGeom prst="rect">
            <a:avLst/>
          </a:prstGeom>
        </p:spPr>
      </p:pic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EEF6BD53-C871-F5BD-441E-7A1898DC7D1F}"/>
              </a:ext>
            </a:extLst>
          </p:cNvPr>
          <p:cNvCxnSpPr>
            <a:cxnSpLocks/>
          </p:cNvCxnSpPr>
          <p:nvPr/>
        </p:nvCxnSpPr>
        <p:spPr>
          <a:xfrm>
            <a:off x="152400" y="563133"/>
            <a:ext cx="11854543" cy="2449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egnaposto data 1">
            <a:extLst>
              <a:ext uri="{FF2B5EF4-FFF2-40B4-BE49-F238E27FC236}">
                <a16:creationId xmlns:a16="http://schemas.microsoft.com/office/drawing/2014/main" id="{10613150-74C2-C575-150F-8E3BA62AF4A2}"/>
              </a:ext>
            </a:extLst>
          </p:cNvPr>
          <p:cNvSpPr txBox="1">
            <a:spLocks/>
          </p:cNvSpPr>
          <p:nvPr/>
        </p:nvSpPr>
        <p:spPr>
          <a:xfrm>
            <a:off x="185057" y="13083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err="1"/>
              <a:t>Overview</a:t>
            </a:r>
            <a:r>
              <a:rPr lang="it-IT" dirty="0"/>
              <a:t> on </a:t>
            </a:r>
            <a:r>
              <a:rPr lang="it-IT" dirty="0" err="1"/>
              <a:t>tobacco</a:t>
            </a:r>
            <a:r>
              <a:rPr lang="it-IT" dirty="0"/>
              <a:t> </a:t>
            </a:r>
            <a:r>
              <a:rPr lang="it-IT" dirty="0" err="1"/>
              <a:t>plant</a:t>
            </a:r>
            <a:r>
              <a:rPr lang="it-IT" dirty="0"/>
              <a:t> defense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172F487-23D8-E906-0E7B-BECC4A1F5011}"/>
              </a:ext>
            </a:extLst>
          </p:cNvPr>
          <p:cNvSpPr txBox="1"/>
          <p:nvPr/>
        </p:nvSpPr>
        <p:spPr>
          <a:xfrm>
            <a:off x="185056" y="703797"/>
            <a:ext cx="11821887" cy="10868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700" dirty="0">
                <a:solidFill>
                  <a:srgbClr val="B3071B"/>
                </a:solidFill>
                <a:latin typeface="Arial Nova Cond Light" panose="020B0306020202020204" pitchFamily="34" charset="0"/>
                <a:ea typeface="+mj-ea"/>
                <a:cs typeface="+mj-cs"/>
              </a:rPr>
              <a:t>The control of blue mold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i="1" dirty="0">
                <a:solidFill>
                  <a:srgbClr val="B3071B"/>
                </a:solidFill>
                <a:latin typeface="Arial Nova Cond Light" panose="020B0306020202020204" pitchFamily="34" charset="0"/>
                <a:ea typeface="+mj-ea"/>
                <a:cs typeface="+mj-cs"/>
              </a:rPr>
              <a:t>Peronospora </a:t>
            </a:r>
            <a:r>
              <a:rPr lang="en-US" sz="3500" i="1" dirty="0" err="1">
                <a:solidFill>
                  <a:srgbClr val="B3071B"/>
                </a:solidFill>
                <a:latin typeface="Arial Nova Cond Light" panose="020B0306020202020204" pitchFamily="34" charset="0"/>
                <a:ea typeface="+mj-ea"/>
                <a:cs typeface="+mj-cs"/>
              </a:rPr>
              <a:t>tabacina</a:t>
            </a:r>
            <a:endParaRPr lang="en-US" sz="3500" i="1" dirty="0">
              <a:solidFill>
                <a:srgbClr val="B3071B"/>
              </a:solidFill>
              <a:latin typeface="Arial Nova Cond Light" panose="020B0306020202020204" pitchFamily="34" charset="0"/>
              <a:ea typeface="+mj-ea"/>
              <a:cs typeface="+mj-cs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F439789A-2E1D-5F63-D2FD-9665A163A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6139" y="2432548"/>
            <a:ext cx="3941963" cy="27341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386764BF-A607-9B6D-1929-CD8344B66F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70" y="1839022"/>
            <a:ext cx="3598029" cy="236026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F69FE66B-06CE-1FA8-9646-ACFBFFC7E6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914" y="4022495"/>
            <a:ext cx="3272176" cy="2085342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4" name="Gruppo 23">
            <a:extLst>
              <a:ext uri="{FF2B5EF4-FFF2-40B4-BE49-F238E27FC236}">
                <a16:creationId xmlns:a16="http://schemas.microsoft.com/office/drawing/2014/main" id="{6EA0D9D4-3D1C-E021-2585-ABE9761CD4D0}"/>
              </a:ext>
            </a:extLst>
          </p:cNvPr>
          <p:cNvGrpSpPr/>
          <p:nvPr/>
        </p:nvGrpSpPr>
        <p:grpSpPr>
          <a:xfrm>
            <a:off x="7487373" y="2173190"/>
            <a:ext cx="4493759" cy="3265078"/>
            <a:chOff x="7487373" y="2173190"/>
            <a:chExt cx="4493759" cy="3265078"/>
          </a:xfrm>
        </p:grpSpPr>
        <p:sp>
          <p:nvSpPr>
            <p:cNvPr id="18" name="Rettangolo 17">
              <a:extLst>
                <a:ext uri="{FF2B5EF4-FFF2-40B4-BE49-F238E27FC236}">
                  <a16:creationId xmlns:a16="http://schemas.microsoft.com/office/drawing/2014/main" id="{06F7EC57-BA49-8D5B-CD19-207E06267A75}"/>
                </a:ext>
              </a:extLst>
            </p:cNvPr>
            <p:cNvSpPr/>
            <p:nvPr/>
          </p:nvSpPr>
          <p:spPr>
            <a:xfrm>
              <a:off x="7892143" y="2173190"/>
              <a:ext cx="4088989" cy="3265078"/>
            </a:xfrm>
            <a:prstGeom prst="rect">
              <a:avLst/>
            </a:prstGeom>
            <a:solidFill>
              <a:srgbClr val="FEEC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19" name="Gruppo 18">
              <a:extLst>
                <a:ext uri="{FF2B5EF4-FFF2-40B4-BE49-F238E27FC236}">
                  <a16:creationId xmlns:a16="http://schemas.microsoft.com/office/drawing/2014/main" id="{17DBB8C1-BA65-A4A3-19DD-29F0C18DB54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87373" y="3426521"/>
              <a:ext cx="1017956" cy="1017956"/>
              <a:chOff x="1221377" y="3696148"/>
              <a:chExt cx="1361803" cy="1361803"/>
            </a:xfrm>
          </p:grpSpPr>
          <p:pic>
            <p:nvPicPr>
              <p:cNvPr id="21" name="Picture 6" descr="notes icon">
                <a:extLst>
                  <a:ext uri="{FF2B5EF4-FFF2-40B4-BE49-F238E27FC236}">
                    <a16:creationId xmlns:a16="http://schemas.microsoft.com/office/drawing/2014/main" id="{47C60924-ADC8-7416-2A43-1AFF54D65E7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colorTemperature colorTemp="63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21377" y="3696148"/>
                <a:ext cx="1361803" cy="13618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418C37BF-C28D-5F8C-9FDE-F4107FA2076C}"/>
                  </a:ext>
                </a:extLst>
              </p:cNvPr>
              <p:cNvSpPr txBox="1">
                <a:spLocks/>
              </p:cNvSpPr>
              <p:nvPr/>
            </p:nvSpPr>
            <p:spPr>
              <a:xfrm rot="18339916">
                <a:off x="1283051" y="3925075"/>
                <a:ext cx="1177289" cy="7204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3600" b="1" dirty="0">
                    <a:solidFill>
                      <a:srgbClr val="932900"/>
                    </a:solidFill>
                    <a:latin typeface="Cochocib Script Latin Pro" panose="02000503000000020003" pitchFamily="2" charset="0"/>
                  </a:rPr>
                  <a:t>notes</a:t>
                </a:r>
                <a:endParaRPr lang="it-IT" sz="2400" b="1" dirty="0">
                  <a:solidFill>
                    <a:srgbClr val="932900"/>
                  </a:solidFill>
                  <a:latin typeface="Cochocib Script Latin Pro" panose="02000503000000020003" pitchFamily="2" charset="0"/>
                </a:endParaRPr>
              </a:p>
            </p:txBody>
          </p:sp>
        </p:grp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C2EC3705-3E3C-8439-FB95-464809B19916}"/>
                </a:ext>
              </a:extLst>
            </p:cNvPr>
            <p:cNvSpPr txBox="1"/>
            <p:nvPr/>
          </p:nvSpPr>
          <p:spPr>
            <a:xfrm>
              <a:off x="8559818" y="2475344"/>
              <a:ext cx="3310304" cy="25545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Arial Nova Cond Light" panose="020B0306020202020204" pitchFamily="34" charset="0"/>
                </a:rPr>
                <a:t>- </a:t>
              </a:r>
              <a:r>
                <a:rPr lang="en-US" sz="2000" b="1" dirty="0">
                  <a:latin typeface="Arial Nova Cond Light" panose="020B0306020202020204" pitchFamily="34" charset="0"/>
                </a:rPr>
                <a:t>Decreasing interest </a:t>
              </a:r>
              <a:r>
                <a:rPr lang="en-US" sz="2000" dirty="0">
                  <a:latin typeface="Arial Nova Cond Light" panose="020B0306020202020204" pitchFamily="34" charset="0"/>
                </a:rPr>
                <a:t>from </a:t>
              </a:r>
              <a:r>
                <a:rPr lang="en-US" sz="2000" dirty="0" err="1">
                  <a:latin typeface="Arial Nova Cond Light" panose="020B0306020202020204" pitchFamily="34" charset="0"/>
                </a:rPr>
                <a:t>agro</a:t>
              </a:r>
              <a:r>
                <a:rPr lang="en-US" sz="2000" dirty="0">
                  <a:latin typeface="Arial Nova Cond Light" panose="020B0306020202020204" pitchFamily="34" charset="0"/>
                </a:rPr>
                <a:t>-chemical company to minor crops</a:t>
              </a:r>
            </a:p>
            <a:p>
              <a:endParaRPr lang="en-US" sz="2000" dirty="0">
                <a:latin typeface="Arial Nova Cond Light" panose="020B0306020202020204" pitchFamily="34" charset="0"/>
              </a:endParaRPr>
            </a:p>
            <a:p>
              <a:r>
                <a:rPr lang="en-US" sz="2000" dirty="0">
                  <a:latin typeface="Arial Nova Cond Light" panose="020B0306020202020204" pitchFamily="34" charset="0"/>
                </a:rPr>
                <a:t>- Tobacco-free </a:t>
              </a:r>
              <a:r>
                <a:rPr lang="en-US" sz="2000" b="1" dirty="0">
                  <a:latin typeface="Arial Nova Cond Light" panose="020B0306020202020204" pitchFamily="34" charset="0"/>
                </a:rPr>
                <a:t>ethical policy </a:t>
              </a:r>
              <a:r>
                <a:rPr lang="en-US" sz="2000" dirty="0">
                  <a:latin typeface="Arial Nova Cond Light" panose="020B0306020202020204" pitchFamily="34" charset="0"/>
                </a:rPr>
                <a:t>of Corteva</a:t>
              </a:r>
            </a:p>
            <a:p>
              <a:endParaRPr lang="en-US" sz="2000" dirty="0">
                <a:latin typeface="Arial Nova Cond Light" panose="020B0306020202020204" pitchFamily="34" charset="0"/>
              </a:endParaRPr>
            </a:p>
            <a:p>
              <a:r>
                <a:rPr lang="en-US" sz="2000" dirty="0">
                  <a:latin typeface="Arial Nova Cond Light" panose="020B0306020202020204" pitchFamily="34" charset="0"/>
                </a:rPr>
                <a:t>- Lack of authorized products </a:t>
              </a:r>
              <a:r>
                <a:rPr lang="en-US" sz="2000" b="1" dirty="0">
                  <a:latin typeface="Arial Nova Cond Light" panose="020B0306020202020204" pitchFamily="34" charset="0"/>
                </a:rPr>
                <a:t>=</a:t>
              </a:r>
              <a:r>
                <a:rPr lang="en-US" sz="2000" dirty="0">
                  <a:latin typeface="Arial Nova Cond Light" panose="020B0306020202020204" pitchFamily="34" charset="0"/>
                </a:rPr>
                <a:t> Higher risk of </a:t>
              </a:r>
              <a:r>
                <a:rPr lang="en-US" sz="2000" b="1" dirty="0">
                  <a:latin typeface="Arial Nova Cond Light" panose="020B0306020202020204" pitchFamily="34" charset="0"/>
                </a:rPr>
                <a:t>pathogen resistance </a:t>
              </a:r>
            </a:p>
          </p:txBody>
        </p:sp>
      </p:grpSp>
      <p:pic>
        <p:nvPicPr>
          <p:cNvPr id="1026" name="Picture 2" descr="Philip Morris Italia - ESG Business 2022">
            <a:extLst>
              <a:ext uri="{FF2B5EF4-FFF2-40B4-BE49-F238E27FC236}">
                <a16:creationId xmlns:a16="http://schemas.microsoft.com/office/drawing/2014/main" id="{4FE550DE-B3F6-AA3A-8311-122C74196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83" y="3607045"/>
            <a:ext cx="561721" cy="527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1059EFA0-216A-B1A5-2495-31C735971715}"/>
              </a:ext>
            </a:extLst>
          </p:cNvPr>
          <p:cNvCxnSpPr>
            <a:cxnSpLocks noChangeAspect="1"/>
          </p:cNvCxnSpPr>
          <p:nvPr/>
        </p:nvCxnSpPr>
        <p:spPr>
          <a:xfrm>
            <a:off x="1824249" y="1681861"/>
            <a:ext cx="3750559" cy="3750559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46811297-8D14-9485-B227-6CC8A89CD4BF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1883478" y="1775978"/>
            <a:ext cx="3656442" cy="3656442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8484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6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6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B5060552-77B9-FB6E-266F-69BD67C6A831}"/>
              </a:ext>
            </a:extLst>
          </p:cNvPr>
          <p:cNvCxnSpPr>
            <a:cxnSpLocks/>
          </p:cNvCxnSpPr>
          <p:nvPr/>
        </p:nvCxnSpPr>
        <p:spPr>
          <a:xfrm>
            <a:off x="152400" y="6260922"/>
            <a:ext cx="11854543" cy="2449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1B11A743-DE05-2B81-C4C9-8D2DB869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057" y="6345464"/>
            <a:ext cx="2743200" cy="365125"/>
          </a:xfrm>
        </p:spPr>
        <p:txBody>
          <a:bodyPr/>
          <a:lstStyle/>
          <a:p>
            <a:r>
              <a:rPr lang="it-IT" dirty="0" err="1"/>
              <a:t>Sofija</a:t>
            </a:r>
            <a:r>
              <a:rPr lang="it-IT" dirty="0"/>
              <a:t>, 26 </a:t>
            </a:r>
            <a:r>
              <a:rPr lang="it-IT" dirty="0" err="1"/>
              <a:t>October</a:t>
            </a:r>
            <a:r>
              <a:rPr lang="it-IT" dirty="0"/>
              <a:t> 2023</a:t>
            </a:r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B13F5897-9E32-3D5C-B835-C9A119925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92143" y="6345464"/>
            <a:ext cx="4114800" cy="365125"/>
          </a:xfrm>
        </p:spPr>
        <p:txBody>
          <a:bodyPr/>
          <a:lstStyle/>
          <a:p>
            <a:pPr algn="r"/>
            <a:r>
              <a:rPr lang="it-IT" dirty="0"/>
              <a:t>Martina Cappelletti, ONT Italia</a:t>
            </a:r>
          </a:p>
        </p:txBody>
      </p:sp>
      <p:pic>
        <p:nvPicPr>
          <p:cNvPr id="14" name="Immagine 13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F52D010C-F1AF-4BEF-7AB6-DCF77CF9888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5949" y="70763"/>
            <a:ext cx="550994" cy="485265"/>
          </a:xfrm>
          <a:prstGeom prst="rect">
            <a:avLst/>
          </a:prstGeom>
        </p:spPr>
      </p:pic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EEF6BD53-C871-F5BD-441E-7A1898DC7D1F}"/>
              </a:ext>
            </a:extLst>
          </p:cNvPr>
          <p:cNvCxnSpPr>
            <a:cxnSpLocks/>
          </p:cNvCxnSpPr>
          <p:nvPr/>
        </p:nvCxnSpPr>
        <p:spPr>
          <a:xfrm>
            <a:off x="152400" y="563133"/>
            <a:ext cx="11854543" cy="2449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egnaposto data 1">
            <a:extLst>
              <a:ext uri="{FF2B5EF4-FFF2-40B4-BE49-F238E27FC236}">
                <a16:creationId xmlns:a16="http://schemas.microsoft.com/office/drawing/2014/main" id="{10613150-74C2-C575-150F-8E3BA62AF4A2}"/>
              </a:ext>
            </a:extLst>
          </p:cNvPr>
          <p:cNvSpPr txBox="1">
            <a:spLocks/>
          </p:cNvSpPr>
          <p:nvPr/>
        </p:nvSpPr>
        <p:spPr>
          <a:xfrm>
            <a:off x="185057" y="13083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err="1"/>
              <a:t>Overview</a:t>
            </a:r>
            <a:r>
              <a:rPr lang="it-IT" dirty="0"/>
              <a:t> on </a:t>
            </a:r>
            <a:r>
              <a:rPr lang="it-IT" dirty="0" err="1"/>
              <a:t>tobacco</a:t>
            </a:r>
            <a:r>
              <a:rPr lang="it-IT" dirty="0"/>
              <a:t> </a:t>
            </a:r>
            <a:r>
              <a:rPr lang="it-IT" dirty="0" err="1"/>
              <a:t>plant</a:t>
            </a:r>
            <a:r>
              <a:rPr lang="it-IT" dirty="0"/>
              <a:t> defense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172F487-23D8-E906-0E7B-BECC4A1F5011}"/>
              </a:ext>
            </a:extLst>
          </p:cNvPr>
          <p:cNvSpPr txBox="1"/>
          <p:nvPr/>
        </p:nvSpPr>
        <p:spPr>
          <a:xfrm>
            <a:off x="0" y="703797"/>
            <a:ext cx="12192000" cy="10868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300" dirty="0">
                <a:solidFill>
                  <a:srgbClr val="B3071B"/>
                </a:solidFill>
                <a:latin typeface="Arial Nova Cond Light" panose="020B0306020202020204" pitchFamily="34" charset="0"/>
                <a:ea typeface="+mj-ea"/>
                <a:cs typeface="+mj-cs"/>
              </a:rPr>
              <a:t>Insects monitoring 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i="1" dirty="0">
                <a:solidFill>
                  <a:srgbClr val="B3071B"/>
                </a:solidFill>
                <a:latin typeface="Arial Nova Cond Light" panose="020B0306020202020204" pitchFamily="34" charset="0"/>
                <a:ea typeface="+mj-ea"/>
                <a:cs typeface="+mj-cs"/>
              </a:rPr>
              <a:t>by</a:t>
            </a:r>
            <a:r>
              <a:rPr lang="en-US" sz="3200" dirty="0">
                <a:solidFill>
                  <a:srgbClr val="B3071B"/>
                </a:solidFill>
                <a:latin typeface="Arial Nova Cond Light" panose="020B0306020202020204" pitchFamily="34" charset="0"/>
                <a:ea typeface="+mj-ea"/>
                <a:cs typeface="+mj-cs"/>
              </a:rPr>
              <a:t> automatic </a:t>
            </a:r>
            <a:r>
              <a:rPr lang="en-US" sz="3200" dirty="0" err="1">
                <a:solidFill>
                  <a:srgbClr val="B3071B"/>
                </a:solidFill>
                <a:latin typeface="Arial Nova Cond Light" panose="020B0306020202020204" pitchFamily="34" charset="0"/>
                <a:ea typeface="+mj-ea"/>
                <a:cs typeface="+mj-cs"/>
              </a:rPr>
              <a:t>pheremon</a:t>
            </a:r>
            <a:r>
              <a:rPr lang="en-US" sz="3200" dirty="0">
                <a:solidFill>
                  <a:srgbClr val="B3071B"/>
                </a:solidFill>
                <a:latin typeface="Arial Nova Cond Light" panose="020B0306020202020204" pitchFamily="34" charset="0"/>
                <a:ea typeface="+mj-ea"/>
                <a:cs typeface="+mj-cs"/>
              </a:rPr>
              <a:t> traps and integrated pest </a:t>
            </a:r>
            <a:r>
              <a:rPr lang="en-US" sz="3200" dirty="0" err="1">
                <a:solidFill>
                  <a:srgbClr val="B3071B"/>
                </a:solidFill>
                <a:latin typeface="Arial Nova Cond Light" panose="020B0306020202020204" pitchFamily="34" charset="0"/>
                <a:ea typeface="+mj-ea"/>
                <a:cs typeface="+mj-cs"/>
              </a:rPr>
              <a:t>managment</a:t>
            </a:r>
            <a:endParaRPr lang="en-US" sz="3200" dirty="0">
              <a:solidFill>
                <a:srgbClr val="B3071B"/>
              </a:solidFill>
              <a:latin typeface="Arial Nova Cond Light" panose="020B0306020202020204" pitchFamily="34" charset="0"/>
              <a:ea typeface="+mj-ea"/>
              <a:cs typeface="+mj-cs"/>
            </a:endParaRPr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4CBCA06D-113E-B947-4915-79ACAC27686B}"/>
              </a:ext>
            </a:extLst>
          </p:cNvPr>
          <p:cNvGrpSpPr/>
          <p:nvPr/>
        </p:nvGrpSpPr>
        <p:grpSpPr>
          <a:xfrm>
            <a:off x="2665178" y="1920958"/>
            <a:ext cx="2663190" cy="2089411"/>
            <a:chOff x="377190" y="1935646"/>
            <a:chExt cx="3515526" cy="2639368"/>
          </a:xfrm>
        </p:grpSpPr>
        <p:pic>
          <p:nvPicPr>
            <p:cNvPr id="8" name="Immagine 7" descr="Immagine che contiene aria aperta, cielo, nuvola, erba&#10;&#10;Descrizione generata automaticamente">
              <a:extLst>
                <a:ext uri="{FF2B5EF4-FFF2-40B4-BE49-F238E27FC236}">
                  <a16:creationId xmlns:a16="http://schemas.microsoft.com/office/drawing/2014/main" id="{F886592E-8A28-992D-D89D-12A08A2223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190" y="1938369"/>
              <a:ext cx="3515526" cy="263664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30B68BF2-52FD-53BA-68C8-35B5E91E9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191" y="1935646"/>
              <a:ext cx="784581" cy="58843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pic>
        <p:nvPicPr>
          <p:cNvPr id="6" name="Immagine 5">
            <a:extLst>
              <a:ext uri="{FF2B5EF4-FFF2-40B4-BE49-F238E27FC236}">
                <a16:creationId xmlns:a16="http://schemas.microsoft.com/office/drawing/2014/main" id="{EDE4252A-4B8D-F4C0-3724-7F51069228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6700" y="1914726"/>
            <a:ext cx="1407490" cy="2108007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7AD1ABF7-42FE-2638-10D9-D7686F96C857}"/>
              </a:ext>
            </a:extLst>
          </p:cNvPr>
          <p:cNvSpPr txBox="1"/>
          <p:nvPr/>
        </p:nvSpPr>
        <p:spPr>
          <a:xfrm>
            <a:off x="185057" y="4421255"/>
            <a:ext cx="12191999" cy="1727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u="sng" dirty="0">
                <a:latin typeface="Arial Nova Cond Light" panose="020B0306020202020204" pitchFamily="34" charset="0"/>
              </a:rPr>
              <a:t>GOALS</a:t>
            </a:r>
            <a:r>
              <a:rPr lang="it-IT" sz="2000" b="1" dirty="0">
                <a:latin typeface="Arial Nova Cond Light" panose="020B0306020202020204" pitchFamily="34" charset="0"/>
              </a:rPr>
              <a:t>: ENVIRONMENTAL AND ECONOMIC SUSTAINABILITY</a:t>
            </a:r>
            <a:endParaRPr lang="it-IT" dirty="0">
              <a:latin typeface="Arial Nova Cond Light" panose="020B0306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dirty="0">
                <a:latin typeface="Arial Nova Cond Light" panose="020B0306020202020204" pitchFamily="34" charset="0"/>
              </a:rPr>
              <a:t>LIFE CYCLE </a:t>
            </a:r>
            <a:r>
              <a:rPr lang="it-IT" sz="2000" i="1" dirty="0" err="1">
                <a:latin typeface="Arial Nova Cond Light" panose="020B0306020202020204" pitchFamily="34" charset="0"/>
              </a:rPr>
              <a:t>Helicoverpa</a:t>
            </a:r>
            <a:r>
              <a:rPr lang="it-IT" sz="2000" i="1" dirty="0">
                <a:latin typeface="Arial Nova Cond Light" panose="020B0306020202020204" pitchFamily="34" charset="0"/>
              </a:rPr>
              <a:t> armigera </a:t>
            </a:r>
            <a:r>
              <a:rPr lang="it-IT" sz="2000" dirty="0">
                <a:latin typeface="Arial Nova Cond Light" panose="020B0306020202020204" pitchFamily="34" charset="0"/>
              </a:rPr>
              <a:t>and </a:t>
            </a:r>
            <a:r>
              <a:rPr lang="it-IT" sz="2000" i="1" dirty="0">
                <a:latin typeface="Arial Nova Cond Light" panose="020B0306020202020204" pitchFamily="34" charset="0"/>
              </a:rPr>
              <a:t>Mamestra </a:t>
            </a:r>
            <a:r>
              <a:rPr lang="it-IT" sz="2000" i="1" dirty="0" err="1">
                <a:latin typeface="Arial Nova Cond Light" panose="020B0306020202020204" pitchFamily="34" charset="0"/>
              </a:rPr>
              <a:t>brassicae</a:t>
            </a:r>
            <a:endParaRPr lang="it-IT" sz="2000" i="1" dirty="0">
              <a:latin typeface="Arial Nova Cond Light" panose="020B0306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dirty="0">
                <a:latin typeface="Arial Nova Cond Light" panose="020B0306020202020204" pitchFamily="34" charset="0"/>
              </a:rPr>
              <a:t>CORRELATION </a:t>
            </a:r>
            <a:r>
              <a:rPr lang="it-IT" sz="2000" dirty="0" err="1">
                <a:latin typeface="Arial Nova Cond Light" panose="020B0306020202020204" pitchFamily="34" charset="0"/>
              </a:rPr>
              <a:t>between</a:t>
            </a:r>
            <a:r>
              <a:rPr lang="it-IT" sz="2000" dirty="0">
                <a:latin typeface="Arial Nova Cond Light" panose="020B0306020202020204" pitchFamily="34" charset="0"/>
              </a:rPr>
              <a:t> </a:t>
            </a:r>
            <a:r>
              <a:rPr lang="it-IT" sz="2000" dirty="0" err="1">
                <a:latin typeface="Arial Nova Cond Light" panose="020B0306020202020204" pitchFamily="34" charset="0"/>
              </a:rPr>
              <a:t>number</a:t>
            </a:r>
            <a:r>
              <a:rPr lang="it-IT" sz="2000" dirty="0">
                <a:latin typeface="Arial Nova Cond Light" panose="020B0306020202020204" pitchFamily="34" charset="0"/>
              </a:rPr>
              <a:t> of </a:t>
            </a:r>
            <a:r>
              <a:rPr lang="it-IT" sz="2000" dirty="0" err="1">
                <a:latin typeface="Arial Nova Cond Light" panose="020B0306020202020204" pitchFamily="34" charset="0"/>
              </a:rPr>
              <a:t>adults</a:t>
            </a:r>
            <a:r>
              <a:rPr lang="it-IT" sz="2000" dirty="0">
                <a:latin typeface="Arial Nova Cond Light" panose="020B0306020202020204" pitchFamily="34" charset="0"/>
              </a:rPr>
              <a:t> and </a:t>
            </a:r>
            <a:r>
              <a:rPr lang="it-IT" sz="2000" dirty="0" err="1">
                <a:latin typeface="Arial Nova Cond Light" panose="020B0306020202020204" pitchFamily="34" charset="0"/>
              </a:rPr>
              <a:t>leaf</a:t>
            </a:r>
            <a:r>
              <a:rPr lang="it-IT" sz="2000" dirty="0">
                <a:latin typeface="Arial Nova Cond Light" panose="020B0306020202020204" pitchFamily="34" charset="0"/>
              </a:rPr>
              <a:t> </a:t>
            </a:r>
            <a:r>
              <a:rPr lang="it-IT" sz="2000" dirty="0" err="1">
                <a:latin typeface="Arial Nova Cond Light" panose="020B0306020202020204" pitchFamily="34" charset="0"/>
              </a:rPr>
              <a:t>erosion</a:t>
            </a:r>
            <a:r>
              <a:rPr lang="it-IT" sz="2000" dirty="0">
                <a:latin typeface="Arial Nova Cond Light" panose="020B0306020202020204" pitchFamily="34" charset="0"/>
              </a:rPr>
              <a:t> </a:t>
            </a:r>
            <a:r>
              <a:rPr lang="it-IT" sz="2000" dirty="0" err="1">
                <a:latin typeface="Arial Nova Cond Light" panose="020B0306020202020204" pitchFamily="34" charset="0"/>
              </a:rPr>
              <a:t>levels</a:t>
            </a:r>
            <a:endParaRPr lang="it-IT" sz="2000" dirty="0">
              <a:latin typeface="Arial Nova Cond Light" panose="020B0306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dirty="0">
                <a:latin typeface="Arial Nova Cond Light" panose="020B0306020202020204" pitchFamily="34" charset="0"/>
              </a:rPr>
              <a:t>BEST MOMENT for the </a:t>
            </a:r>
            <a:r>
              <a:rPr lang="it-IT" sz="2000" dirty="0" err="1">
                <a:latin typeface="Arial Nova Cond Light" panose="020B0306020202020204" pitchFamily="34" charset="0"/>
              </a:rPr>
              <a:t>phytosanitary</a:t>
            </a:r>
            <a:r>
              <a:rPr lang="it-IT" sz="2000" dirty="0">
                <a:latin typeface="Arial Nova Cond Light" panose="020B0306020202020204" pitchFamily="34" charset="0"/>
              </a:rPr>
              <a:t> </a:t>
            </a:r>
            <a:r>
              <a:rPr lang="it-IT" sz="2000" dirty="0" err="1">
                <a:latin typeface="Arial Nova Cond Light" panose="020B0306020202020204" pitchFamily="34" charset="0"/>
              </a:rPr>
              <a:t>intervention</a:t>
            </a:r>
            <a:endParaRPr lang="it-IT" sz="2000" dirty="0">
              <a:latin typeface="Arial Nova Cond Light" panose="020B0306020202020204" pitchFamily="34" charset="0"/>
            </a:endParaRPr>
          </a:p>
        </p:txBody>
      </p: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0061E6D1-3AC0-ABFC-C307-E26948716241}"/>
              </a:ext>
            </a:extLst>
          </p:cNvPr>
          <p:cNvGrpSpPr/>
          <p:nvPr/>
        </p:nvGrpSpPr>
        <p:grpSpPr>
          <a:xfrm>
            <a:off x="9359552" y="1920958"/>
            <a:ext cx="2594748" cy="3457896"/>
            <a:chOff x="9409767" y="1873061"/>
            <a:chExt cx="2594748" cy="3457896"/>
          </a:xfrm>
        </p:grpSpPr>
        <p:pic>
          <p:nvPicPr>
            <p:cNvPr id="18" name="Immagine 17" descr="Immagine che contiene vicino&#10;&#10;Descrizione generata automaticamente">
              <a:extLst>
                <a:ext uri="{FF2B5EF4-FFF2-40B4-BE49-F238E27FC236}">
                  <a16:creationId xmlns:a16="http://schemas.microsoft.com/office/drawing/2014/main" id="{B1265375-9AAC-6F80-B2B1-01D9F1D16AA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9767" y="3082340"/>
              <a:ext cx="1430101" cy="1061403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softEdge rad="0"/>
            </a:effectLst>
          </p:spPr>
        </p:pic>
        <p:pic>
          <p:nvPicPr>
            <p:cNvPr id="19" name="Immagine 18">
              <a:extLst>
                <a:ext uri="{FF2B5EF4-FFF2-40B4-BE49-F238E27FC236}">
                  <a16:creationId xmlns:a16="http://schemas.microsoft.com/office/drawing/2014/main" id="{0FCB470A-4737-61D5-B5AC-E5257F59CC1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1485" y="4242541"/>
              <a:ext cx="1753030" cy="1088416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softEdge rad="0"/>
            </a:effectLst>
          </p:spPr>
        </p:pic>
        <p:pic>
          <p:nvPicPr>
            <p:cNvPr id="20" name="Immagine 19" descr="Immagine che contiene insetto&#10;&#10;Descrizione generata automaticamente">
              <a:extLst>
                <a:ext uri="{FF2B5EF4-FFF2-40B4-BE49-F238E27FC236}">
                  <a16:creationId xmlns:a16="http://schemas.microsoft.com/office/drawing/2014/main" id="{38DE31F0-9601-0E5D-75C3-AD02A3EED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53192" y="1873061"/>
              <a:ext cx="1415204" cy="1061403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softEdge rad="0"/>
            </a:effectLst>
          </p:spPr>
        </p:pic>
      </p:grp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F357F715-F044-46DE-F6C1-4FA7620D01D2}"/>
              </a:ext>
            </a:extLst>
          </p:cNvPr>
          <p:cNvGrpSpPr/>
          <p:nvPr/>
        </p:nvGrpSpPr>
        <p:grpSpPr>
          <a:xfrm>
            <a:off x="5302234" y="5563372"/>
            <a:ext cx="6524004" cy="676467"/>
            <a:chOff x="6864226" y="5586548"/>
            <a:chExt cx="4813236" cy="676467"/>
          </a:xfrm>
        </p:grpSpPr>
        <p:sp>
          <p:nvSpPr>
            <p:cNvPr id="26" name="Freccia a destra 25">
              <a:extLst>
                <a:ext uri="{FF2B5EF4-FFF2-40B4-BE49-F238E27FC236}">
                  <a16:creationId xmlns:a16="http://schemas.microsoft.com/office/drawing/2014/main" id="{C8203FC9-2BE8-C315-6982-88B7012B95C8}"/>
                </a:ext>
              </a:extLst>
            </p:cNvPr>
            <p:cNvSpPr/>
            <p:nvPr/>
          </p:nvSpPr>
          <p:spPr>
            <a:xfrm>
              <a:off x="6864226" y="5926585"/>
              <a:ext cx="1535711" cy="97341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343FD4D9-7951-F7EE-E93B-8F76FCEF9D6F}"/>
                </a:ext>
              </a:extLst>
            </p:cNvPr>
            <p:cNvSpPr txBox="1"/>
            <p:nvPr/>
          </p:nvSpPr>
          <p:spPr>
            <a:xfrm>
              <a:off x="8611404" y="5586548"/>
              <a:ext cx="30660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>
                  <a:latin typeface="Arial Nova Cond Light" panose="020B0306020202020204" pitchFamily="34" charset="0"/>
                </a:rPr>
                <a:t>- </a:t>
              </a:r>
              <a:r>
                <a:rPr lang="en-US" sz="1600" dirty="0">
                  <a:latin typeface="Arial Nova Cond Light" panose="020B0306020202020204" pitchFamily="34" charset="0"/>
                </a:rPr>
                <a:t>to </a:t>
              </a:r>
              <a:r>
                <a:rPr lang="en-US" sz="1600" dirty="0" err="1">
                  <a:latin typeface="Arial Nova Cond Light" panose="020B0306020202020204" pitchFamily="34" charset="0"/>
                </a:rPr>
                <a:t>optimise</a:t>
              </a:r>
              <a:r>
                <a:rPr lang="en-US" sz="1600" dirty="0">
                  <a:latin typeface="Arial Nova Cond Light" panose="020B0306020202020204" pitchFamily="34" charset="0"/>
                </a:rPr>
                <a:t> the effectiveness of the treatments</a:t>
              </a:r>
              <a:endParaRPr lang="it-IT" sz="1600" dirty="0">
                <a:latin typeface="Arial Nova Cond Light" panose="020B0306020202020204" pitchFamily="34" charset="0"/>
              </a:endParaRPr>
            </a:p>
          </p:txBody>
        </p:sp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82FDB4A2-44DA-20EF-E520-1B91CDED37FA}"/>
                </a:ext>
              </a:extLst>
            </p:cNvPr>
            <p:cNvSpPr txBox="1"/>
            <p:nvPr/>
          </p:nvSpPr>
          <p:spPr>
            <a:xfrm>
              <a:off x="8611404" y="5924461"/>
              <a:ext cx="26142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>
                  <a:latin typeface="Arial Nova Cond Light" panose="020B0306020202020204" pitchFamily="34" charset="0"/>
                </a:rPr>
                <a:t>- to </a:t>
              </a:r>
              <a:r>
                <a:rPr lang="it-IT" sz="1600" dirty="0" err="1">
                  <a:latin typeface="Arial Nova Cond Light" panose="020B0306020202020204" pitchFamily="34" charset="0"/>
                </a:rPr>
                <a:t>avoid</a:t>
              </a:r>
              <a:r>
                <a:rPr lang="it-IT" sz="1600" dirty="0">
                  <a:latin typeface="Arial Nova Cond Light" panose="020B0306020202020204" pitchFamily="34" charset="0"/>
                </a:rPr>
                <a:t> </a:t>
              </a:r>
              <a:r>
                <a:rPr lang="it-IT" sz="1600" dirty="0" err="1">
                  <a:latin typeface="Arial Nova Cond Light" panose="020B0306020202020204" pitchFamily="34" charset="0"/>
                </a:rPr>
                <a:t>resistance</a:t>
              </a:r>
              <a:r>
                <a:rPr lang="it-IT" sz="1600" dirty="0">
                  <a:latin typeface="Arial Nova Cond Light" panose="020B0306020202020204" pitchFamily="34" charset="0"/>
                </a:rPr>
                <a:t> </a:t>
              </a:r>
              <a:r>
                <a:rPr lang="it-IT" sz="1600" dirty="0" err="1">
                  <a:latin typeface="Arial Nova Cond Light" panose="020B0306020202020204" pitchFamily="34" charset="0"/>
                </a:rPr>
                <a:t>phenomena</a:t>
              </a:r>
              <a:endParaRPr lang="it-IT" sz="1600" dirty="0">
                <a:latin typeface="Arial Nova Cond Light" panose="020B0306020202020204" pitchFamily="34" charset="0"/>
              </a:endParaRPr>
            </a:p>
          </p:txBody>
        </p:sp>
      </p:grpSp>
      <p:grpSp>
        <p:nvGrpSpPr>
          <p:cNvPr id="30" name="Gruppo 29">
            <a:extLst>
              <a:ext uri="{FF2B5EF4-FFF2-40B4-BE49-F238E27FC236}">
                <a16:creationId xmlns:a16="http://schemas.microsoft.com/office/drawing/2014/main" id="{C795E935-BC23-DCA5-13BB-4A9F0F525533}"/>
              </a:ext>
            </a:extLst>
          </p:cNvPr>
          <p:cNvGrpSpPr>
            <a:grpSpLocks noChangeAspect="1"/>
          </p:cNvGrpSpPr>
          <p:nvPr/>
        </p:nvGrpSpPr>
        <p:grpSpPr>
          <a:xfrm>
            <a:off x="273819" y="1806458"/>
            <a:ext cx="2255801" cy="2255801"/>
            <a:chOff x="7089209" y="1413592"/>
            <a:chExt cx="4499202" cy="4499202"/>
          </a:xfrm>
        </p:grpSpPr>
        <p:pic>
          <p:nvPicPr>
            <p:cNvPr id="31" name="Immagine 30">
              <a:extLst>
                <a:ext uri="{FF2B5EF4-FFF2-40B4-BE49-F238E27FC236}">
                  <a16:creationId xmlns:a16="http://schemas.microsoft.com/office/drawing/2014/main" id="{CFEA943B-F694-1A40-907F-717D87E07C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9209" y="1413592"/>
              <a:ext cx="4499202" cy="4499202"/>
            </a:xfrm>
            <a:prstGeom prst="rect">
              <a:avLst/>
            </a:prstGeom>
          </p:spPr>
        </p:pic>
        <p:grpSp>
          <p:nvGrpSpPr>
            <p:cNvPr id="32" name="Gruppo 31">
              <a:extLst>
                <a:ext uri="{FF2B5EF4-FFF2-40B4-BE49-F238E27FC236}">
                  <a16:creationId xmlns:a16="http://schemas.microsoft.com/office/drawing/2014/main" id="{C7A602C9-F686-9A57-C3D2-1446CF053683}"/>
                </a:ext>
              </a:extLst>
            </p:cNvPr>
            <p:cNvGrpSpPr>
              <a:grpSpLocks noChangeAspect="1"/>
            </p:cNvGrpSpPr>
            <p:nvPr/>
          </p:nvGrpSpPr>
          <p:grpSpPr>
            <a:xfrm flipH="1">
              <a:off x="8941224" y="2019763"/>
              <a:ext cx="126764" cy="203020"/>
              <a:chOff x="2049123" y="2043713"/>
              <a:chExt cx="1548000" cy="2479219"/>
            </a:xfrm>
          </p:grpSpPr>
          <p:sp>
            <p:nvSpPr>
              <p:cNvPr id="69" name="Triangolo isoscele 68">
                <a:extLst>
                  <a:ext uri="{FF2B5EF4-FFF2-40B4-BE49-F238E27FC236}">
                    <a16:creationId xmlns:a16="http://schemas.microsoft.com/office/drawing/2014/main" id="{A12C4752-CA99-F276-117A-12B7D4E14343}"/>
                  </a:ext>
                </a:extLst>
              </p:cNvPr>
              <p:cNvSpPr/>
              <p:nvPr/>
            </p:nvSpPr>
            <p:spPr>
              <a:xfrm rot="10800000">
                <a:off x="2058646" y="2978636"/>
                <a:ext cx="1528951" cy="1544296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0" name="Ovale 69">
                <a:extLst>
                  <a:ext uri="{FF2B5EF4-FFF2-40B4-BE49-F238E27FC236}">
                    <a16:creationId xmlns:a16="http://schemas.microsoft.com/office/drawing/2014/main" id="{7345D365-9600-F36E-8E2B-1F5D881E8652}"/>
                  </a:ext>
                </a:extLst>
              </p:cNvPr>
              <p:cNvSpPr/>
              <p:nvPr/>
            </p:nvSpPr>
            <p:spPr>
              <a:xfrm>
                <a:off x="2049123" y="2043713"/>
                <a:ext cx="1548000" cy="1548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1" name="Ovale 70">
                <a:extLst>
                  <a:ext uri="{FF2B5EF4-FFF2-40B4-BE49-F238E27FC236}">
                    <a16:creationId xmlns:a16="http://schemas.microsoft.com/office/drawing/2014/main" id="{A377D0BF-5644-3D1A-189F-E2EEEE79494A}"/>
                  </a:ext>
                </a:extLst>
              </p:cNvPr>
              <p:cNvSpPr/>
              <p:nvPr/>
            </p:nvSpPr>
            <p:spPr>
              <a:xfrm>
                <a:off x="2480222" y="2458673"/>
                <a:ext cx="682077" cy="64647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33" name="Gruppo 32">
              <a:extLst>
                <a:ext uri="{FF2B5EF4-FFF2-40B4-BE49-F238E27FC236}">
                  <a16:creationId xmlns:a16="http://schemas.microsoft.com/office/drawing/2014/main" id="{5A9A6031-C5DD-9F5B-BF91-BAD510754472}"/>
                </a:ext>
              </a:extLst>
            </p:cNvPr>
            <p:cNvGrpSpPr>
              <a:grpSpLocks noChangeAspect="1"/>
            </p:cNvGrpSpPr>
            <p:nvPr/>
          </p:nvGrpSpPr>
          <p:grpSpPr>
            <a:xfrm flipH="1">
              <a:off x="9038090" y="1949455"/>
              <a:ext cx="126764" cy="203020"/>
              <a:chOff x="2049123" y="2043713"/>
              <a:chExt cx="1548000" cy="2479219"/>
            </a:xfrm>
          </p:grpSpPr>
          <p:sp>
            <p:nvSpPr>
              <p:cNvPr id="66" name="Triangolo isoscele 65">
                <a:extLst>
                  <a:ext uri="{FF2B5EF4-FFF2-40B4-BE49-F238E27FC236}">
                    <a16:creationId xmlns:a16="http://schemas.microsoft.com/office/drawing/2014/main" id="{00AC832B-650D-3253-816A-805F68FE5744}"/>
                  </a:ext>
                </a:extLst>
              </p:cNvPr>
              <p:cNvSpPr/>
              <p:nvPr/>
            </p:nvSpPr>
            <p:spPr>
              <a:xfrm rot="10800000">
                <a:off x="2058646" y="2978636"/>
                <a:ext cx="1528951" cy="1544296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7" name="Ovale 66">
                <a:extLst>
                  <a:ext uri="{FF2B5EF4-FFF2-40B4-BE49-F238E27FC236}">
                    <a16:creationId xmlns:a16="http://schemas.microsoft.com/office/drawing/2014/main" id="{ECEA9BDA-3BF6-29B0-7490-477ED7E4A502}"/>
                  </a:ext>
                </a:extLst>
              </p:cNvPr>
              <p:cNvSpPr/>
              <p:nvPr/>
            </p:nvSpPr>
            <p:spPr>
              <a:xfrm>
                <a:off x="2049123" y="2043713"/>
                <a:ext cx="1548000" cy="1548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8" name="Ovale 67">
                <a:extLst>
                  <a:ext uri="{FF2B5EF4-FFF2-40B4-BE49-F238E27FC236}">
                    <a16:creationId xmlns:a16="http://schemas.microsoft.com/office/drawing/2014/main" id="{A8F0E35F-B430-32B7-3FAB-551AAB514C61}"/>
                  </a:ext>
                </a:extLst>
              </p:cNvPr>
              <p:cNvSpPr/>
              <p:nvPr/>
            </p:nvSpPr>
            <p:spPr>
              <a:xfrm>
                <a:off x="2480222" y="2458673"/>
                <a:ext cx="682077" cy="64647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34" name="Gruppo 33">
              <a:extLst>
                <a:ext uri="{FF2B5EF4-FFF2-40B4-BE49-F238E27FC236}">
                  <a16:creationId xmlns:a16="http://schemas.microsoft.com/office/drawing/2014/main" id="{DFAF0F92-B062-51D0-43AC-E70E72C09C22}"/>
                </a:ext>
              </a:extLst>
            </p:cNvPr>
            <p:cNvGrpSpPr>
              <a:grpSpLocks noChangeAspect="1"/>
            </p:cNvGrpSpPr>
            <p:nvPr/>
          </p:nvGrpSpPr>
          <p:grpSpPr>
            <a:xfrm flipH="1">
              <a:off x="8867927" y="2047210"/>
              <a:ext cx="126764" cy="203020"/>
              <a:chOff x="2049123" y="2043713"/>
              <a:chExt cx="1548000" cy="2479219"/>
            </a:xfrm>
          </p:grpSpPr>
          <p:sp>
            <p:nvSpPr>
              <p:cNvPr id="63" name="Triangolo isoscele 62">
                <a:extLst>
                  <a:ext uri="{FF2B5EF4-FFF2-40B4-BE49-F238E27FC236}">
                    <a16:creationId xmlns:a16="http://schemas.microsoft.com/office/drawing/2014/main" id="{928BA0BB-E728-473C-E172-835219B9737C}"/>
                  </a:ext>
                </a:extLst>
              </p:cNvPr>
              <p:cNvSpPr/>
              <p:nvPr/>
            </p:nvSpPr>
            <p:spPr>
              <a:xfrm rot="10800000">
                <a:off x="2058646" y="2978636"/>
                <a:ext cx="1528951" cy="1544296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4" name="Ovale 63">
                <a:extLst>
                  <a:ext uri="{FF2B5EF4-FFF2-40B4-BE49-F238E27FC236}">
                    <a16:creationId xmlns:a16="http://schemas.microsoft.com/office/drawing/2014/main" id="{E709707C-E8C4-D68C-5B92-87087486BDBE}"/>
                  </a:ext>
                </a:extLst>
              </p:cNvPr>
              <p:cNvSpPr/>
              <p:nvPr/>
            </p:nvSpPr>
            <p:spPr>
              <a:xfrm>
                <a:off x="2049123" y="2043713"/>
                <a:ext cx="1548000" cy="1548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5" name="Ovale 64">
                <a:extLst>
                  <a:ext uri="{FF2B5EF4-FFF2-40B4-BE49-F238E27FC236}">
                    <a16:creationId xmlns:a16="http://schemas.microsoft.com/office/drawing/2014/main" id="{C05070E6-313A-67BF-9F58-CD117C315EA7}"/>
                  </a:ext>
                </a:extLst>
              </p:cNvPr>
              <p:cNvSpPr/>
              <p:nvPr/>
            </p:nvSpPr>
            <p:spPr>
              <a:xfrm>
                <a:off x="2480222" y="2458673"/>
                <a:ext cx="682077" cy="64647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35" name="Gruppo 34">
              <a:extLst>
                <a:ext uri="{FF2B5EF4-FFF2-40B4-BE49-F238E27FC236}">
                  <a16:creationId xmlns:a16="http://schemas.microsoft.com/office/drawing/2014/main" id="{357452D1-4ECB-5785-7C56-2B2B9A479A07}"/>
                </a:ext>
              </a:extLst>
            </p:cNvPr>
            <p:cNvGrpSpPr>
              <a:grpSpLocks noChangeAspect="1"/>
            </p:cNvGrpSpPr>
            <p:nvPr/>
          </p:nvGrpSpPr>
          <p:grpSpPr>
            <a:xfrm flipH="1">
              <a:off x="8984115" y="2070356"/>
              <a:ext cx="126764" cy="203020"/>
              <a:chOff x="2049123" y="2043713"/>
              <a:chExt cx="1548000" cy="2479219"/>
            </a:xfrm>
          </p:grpSpPr>
          <p:sp>
            <p:nvSpPr>
              <p:cNvPr id="60" name="Triangolo isoscele 59">
                <a:extLst>
                  <a:ext uri="{FF2B5EF4-FFF2-40B4-BE49-F238E27FC236}">
                    <a16:creationId xmlns:a16="http://schemas.microsoft.com/office/drawing/2014/main" id="{AA64CEE2-6098-9016-141D-4664272D2295}"/>
                  </a:ext>
                </a:extLst>
              </p:cNvPr>
              <p:cNvSpPr/>
              <p:nvPr/>
            </p:nvSpPr>
            <p:spPr>
              <a:xfrm rot="10800000">
                <a:off x="2058646" y="2978636"/>
                <a:ext cx="1528951" cy="1544296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1" name="Ovale 60">
                <a:extLst>
                  <a:ext uri="{FF2B5EF4-FFF2-40B4-BE49-F238E27FC236}">
                    <a16:creationId xmlns:a16="http://schemas.microsoft.com/office/drawing/2014/main" id="{329C31D4-7BC7-E59F-C7CD-D4F4BBA8FD5C}"/>
                  </a:ext>
                </a:extLst>
              </p:cNvPr>
              <p:cNvSpPr/>
              <p:nvPr/>
            </p:nvSpPr>
            <p:spPr>
              <a:xfrm>
                <a:off x="2049123" y="2043713"/>
                <a:ext cx="1548000" cy="1548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2" name="Ovale 61">
                <a:extLst>
                  <a:ext uri="{FF2B5EF4-FFF2-40B4-BE49-F238E27FC236}">
                    <a16:creationId xmlns:a16="http://schemas.microsoft.com/office/drawing/2014/main" id="{C60C1EF6-F31A-FAE1-9457-4A290718E374}"/>
                  </a:ext>
                </a:extLst>
              </p:cNvPr>
              <p:cNvSpPr/>
              <p:nvPr/>
            </p:nvSpPr>
            <p:spPr>
              <a:xfrm>
                <a:off x="2480222" y="2458673"/>
                <a:ext cx="682077" cy="64647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36" name="Gruppo 35">
              <a:extLst>
                <a:ext uri="{FF2B5EF4-FFF2-40B4-BE49-F238E27FC236}">
                  <a16:creationId xmlns:a16="http://schemas.microsoft.com/office/drawing/2014/main" id="{3DBEEFF6-C512-1CE9-AD2C-91EDA285ED72}"/>
                </a:ext>
              </a:extLst>
            </p:cNvPr>
            <p:cNvGrpSpPr>
              <a:grpSpLocks noChangeAspect="1"/>
            </p:cNvGrpSpPr>
            <p:nvPr/>
          </p:nvGrpSpPr>
          <p:grpSpPr>
            <a:xfrm flipH="1">
              <a:off x="9082247" y="3000648"/>
              <a:ext cx="126764" cy="203020"/>
              <a:chOff x="2049123" y="2043713"/>
              <a:chExt cx="1548000" cy="2479219"/>
            </a:xfrm>
          </p:grpSpPr>
          <p:sp>
            <p:nvSpPr>
              <p:cNvPr id="57" name="Triangolo isoscele 56">
                <a:extLst>
                  <a:ext uri="{FF2B5EF4-FFF2-40B4-BE49-F238E27FC236}">
                    <a16:creationId xmlns:a16="http://schemas.microsoft.com/office/drawing/2014/main" id="{37B778A1-915C-8EA8-D61E-1461D8967706}"/>
                  </a:ext>
                </a:extLst>
              </p:cNvPr>
              <p:cNvSpPr/>
              <p:nvPr/>
            </p:nvSpPr>
            <p:spPr>
              <a:xfrm rot="10800000">
                <a:off x="2058646" y="2978636"/>
                <a:ext cx="1528951" cy="1544296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8" name="Ovale 57">
                <a:extLst>
                  <a:ext uri="{FF2B5EF4-FFF2-40B4-BE49-F238E27FC236}">
                    <a16:creationId xmlns:a16="http://schemas.microsoft.com/office/drawing/2014/main" id="{EAC49B65-12AC-8D13-ED0A-F4958887B17B}"/>
                  </a:ext>
                </a:extLst>
              </p:cNvPr>
              <p:cNvSpPr/>
              <p:nvPr/>
            </p:nvSpPr>
            <p:spPr>
              <a:xfrm>
                <a:off x="2049123" y="2043713"/>
                <a:ext cx="1548000" cy="1548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9" name="Ovale 58">
                <a:extLst>
                  <a:ext uri="{FF2B5EF4-FFF2-40B4-BE49-F238E27FC236}">
                    <a16:creationId xmlns:a16="http://schemas.microsoft.com/office/drawing/2014/main" id="{F9F84ACE-6D71-E930-9F72-D977B4267749}"/>
                  </a:ext>
                </a:extLst>
              </p:cNvPr>
              <p:cNvSpPr/>
              <p:nvPr/>
            </p:nvSpPr>
            <p:spPr>
              <a:xfrm>
                <a:off x="2480222" y="2458673"/>
                <a:ext cx="682077" cy="64647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37" name="Gruppo 36">
              <a:extLst>
                <a:ext uri="{FF2B5EF4-FFF2-40B4-BE49-F238E27FC236}">
                  <a16:creationId xmlns:a16="http://schemas.microsoft.com/office/drawing/2014/main" id="{7F1FD9B7-151B-83BB-430E-E725EC755073}"/>
                </a:ext>
              </a:extLst>
            </p:cNvPr>
            <p:cNvGrpSpPr>
              <a:grpSpLocks noChangeAspect="1"/>
            </p:cNvGrpSpPr>
            <p:nvPr/>
          </p:nvGrpSpPr>
          <p:grpSpPr>
            <a:xfrm flipH="1">
              <a:off x="9159257" y="3076905"/>
              <a:ext cx="126764" cy="203020"/>
              <a:chOff x="2049123" y="2043713"/>
              <a:chExt cx="1548000" cy="2479219"/>
            </a:xfrm>
          </p:grpSpPr>
          <p:sp>
            <p:nvSpPr>
              <p:cNvPr id="54" name="Triangolo isoscele 53">
                <a:extLst>
                  <a:ext uri="{FF2B5EF4-FFF2-40B4-BE49-F238E27FC236}">
                    <a16:creationId xmlns:a16="http://schemas.microsoft.com/office/drawing/2014/main" id="{37466381-1C36-FAB8-685E-EA5602794115}"/>
                  </a:ext>
                </a:extLst>
              </p:cNvPr>
              <p:cNvSpPr/>
              <p:nvPr/>
            </p:nvSpPr>
            <p:spPr>
              <a:xfrm rot="10800000">
                <a:off x="2058646" y="2978636"/>
                <a:ext cx="1528951" cy="1544296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5" name="Ovale 54">
                <a:extLst>
                  <a:ext uri="{FF2B5EF4-FFF2-40B4-BE49-F238E27FC236}">
                    <a16:creationId xmlns:a16="http://schemas.microsoft.com/office/drawing/2014/main" id="{6263CFA0-6C6D-441B-5DB7-A4625C559600}"/>
                  </a:ext>
                </a:extLst>
              </p:cNvPr>
              <p:cNvSpPr/>
              <p:nvPr/>
            </p:nvSpPr>
            <p:spPr>
              <a:xfrm>
                <a:off x="2049123" y="2043713"/>
                <a:ext cx="1548000" cy="1548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6" name="Ovale 55">
                <a:extLst>
                  <a:ext uri="{FF2B5EF4-FFF2-40B4-BE49-F238E27FC236}">
                    <a16:creationId xmlns:a16="http://schemas.microsoft.com/office/drawing/2014/main" id="{CE95F184-47DA-D335-3534-F2D6E9D68A8C}"/>
                  </a:ext>
                </a:extLst>
              </p:cNvPr>
              <p:cNvSpPr/>
              <p:nvPr/>
            </p:nvSpPr>
            <p:spPr>
              <a:xfrm>
                <a:off x="2480222" y="2458673"/>
                <a:ext cx="682077" cy="64647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38" name="Gruppo 37">
              <a:extLst>
                <a:ext uri="{FF2B5EF4-FFF2-40B4-BE49-F238E27FC236}">
                  <a16:creationId xmlns:a16="http://schemas.microsoft.com/office/drawing/2014/main" id="{12610067-C76C-B2F5-FB09-390D5633CD40}"/>
                </a:ext>
              </a:extLst>
            </p:cNvPr>
            <p:cNvGrpSpPr>
              <a:grpSpLocks noChangeAspect="1"/>
            </p:cNvGrpSpPr>
            <p:nvPr/>
          </p:nvGrpSpPr>
          <p:grpSpPr>
            <a:xfrm flipH="1">
              <a:off x="9054472" y="3035845"/>
              <a:ext cx="126764" cy="203020"/>
              <a:chOff x="2049123" y="2043713"/>
              <a:chExt cx="1548000" cy="2479219"/>
            </a:xfrm>
          </p:grpSpPr>
          <p:sp>
            <p:nvSpPr>
              <p:cNvPr id="51" name="Triangolo isoscele 50">
                <a:extLst>
                  <a:ext uri="{FF2B5EF4-FFF2-40B4-BE49-F238E27FC236}">
                    <a16:creationId xmlns:a16="http://schemas.microsoft.com/office/drawing/2014/main" id="{AA6A0652-530C-0945-9342-48CFACE6015F}"/>
                  </a:ext>
                </a:extLst>
              </p:cNvPr>
              <p:cNvSpPr/>
              <p:nvPr/>
            </p:nvSpPr>
            <p:spPr>
              <a:xfrm rot="10800000">
                <a:off x="2058646" y="2978636"/>
                <a:ext cx="1528951" cy="1544296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2" name="Ovale 51">
                <a:extLst>
                  <a:ext uri="{FF2B5EF4-FFF2-40B4-BE49-F238E27FC236}">
                    <a16:creationId xmlns:a16="http://schemas.microsoft.com/office/drawing/2014/main" id="{4ECD64CE-26B2-62BE-6AAA-789C67BCE4D5}"/>
                  </a:ext>
                </a:extLst>
              </p:cNvPr>
              <p:cNvSpPr/>
              <p:nvPr/>
            </p:nvSpPr>
            <p:spPr>
              <a:xfrm>
                <a:off x="2049123" y="2043713"/>
                <a:ext cx="1548000" cy="1548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3" name="Ovale 52">
                <a:extLst>
                  <a:ext uri="{FF2B5EF4-FFF2-40B4-BE49-F238E27FC236}">
                    <a16:creationId xmlns:a16="http://schemas.microsoft.com/office/drawing/2014/main" id="{CB175849-6E2B-6AB6-41CF-AEAD0C602C78}"/>
                  </a:ext>
                </a:extLst>
              </p:cNvPr>
              <p:cNvSpPr/>
              <p:nvPr/>
            </p:nvSpPr>
            <p:spPr>
              <a:xfrm>
                <a:off x="2480222" y="2458673"/>
                <a:ext cx="682077" cy="64647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39" name="Gruppo 38">
              <a:extLst>
                <a:ext uri="{FF2B5EF4-FFF2-40B4-BE49-F238E27FC236}">
                  <a16:creationId xmlns:a16="http://schemas.microsoft.com/office/drawing/2014/main" id="{A98E9EDF-9244-CD6A-12E8-9ED2C392CD48}"/>
                </a:ext>
              </a:extLst>
            </p:cNvPr>
            <p:cNvGrpSpPr>
              <a:grpSpLocks noChangeAspect="1"/>
            </p:cNvGrpSpPr>
            <p:nvPr/>
          </p:nvGrpSpPr>
          <p:grpSpPr>
            <a:xfrm flipH="1">
              <a:off x="9073697" y="3114219"/>
              <a:ext cx="126764" cy="203020"/>
              <a:chOff x="2049123" y="2043713"/>
              <a:chExt cx="1548000" cy="2479219"/>
            </a:xfrm>
          </p:grpSpPr>
          <p:sp>
            <p:nvSpPr>
              <p:cNvPr id="48" name="Triangolo isoscele 47">
                <a:extLst>
                  <a:ext uri="{FF2B5EF4-FFF2-40B4-BE49-F238E27FC236}">
                    <a16:creationId xmlns:a16="http://schemas.microsoft.com/office/drawing/2014/main" id="{500661E4-DE1C-7C2F-F208-34D9DFB4B7CE}"/>
                  </a:ext>
                </a:extLst>
              </p:cNvPr>
              <p:cNvSpPr/>
              <p:nvPr/>
            </p:nvSpPr>
            <p:spPr>
              <a:xfrm rot="10800000">
                <a:off x="2058646" y="2978636"/>
                <a:ext cx="1528951" cy="1544296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9" name="Ovale 48">
                <a:extLst>
                  <a:ext uri="{FF2B5EF4-FFF2-40B4-BE49-F238E27FC236}">
                    <a16:creationId xmlns:a16="http://schemas.microsoft.com/office/drawing/2014/main" id="{1A7143B5-1BF6-1BB6-BA59-A34239CE53FB}"/>
                  </a:ext>
                </a:extLst>
              </p:cNvPr>
              <p:cNvSpPr/>
              <p:nvPr/>
            </p:nvSpPr>
            <p:spPr>
              <a:xfrm>
                <a:off x="2049123" y="2043713"/>
                <a:ext cx="1548000" cy="1548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0" name="Ovale 49">
                <a:extLst>
                  <a:ext uri="{FF2B5EF4-FFF2-40B4-BE49-F238E27FC236}">
                    <a16:creationId xmlns:a16="http://schemas.microsoft.com/office/drawing/2014/main" id="{1EDA7379-1750-266F-D295-76486F8C9E0E}"/>
                  </a:ext>
                </a:extLst>
              </p:cNvPr>
              <p:cNvSpPr/>
              <p:nvPr/>
            </p:nvSpPr>
            <p:spPr>
              <a:xfrm>
                <a:off x="2480222" y="2458673"/>
                <a:ext cx="682077" cy="64647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40" name="Gruppo 39">
              <a:extLst>
                <a:ext uri="{FF2B5EF4-FFF2-40B4-BE49-F238E27FC236}">
                  <a16:creationId xmlns:a16="http://schemas.microsoft.com/office/drawing/2014/main" id="{66744248-732B-200E-882E-AC4203F9FDD7}"/>
                </a:ext>
              </a:extLst>
            </p:cNvPr>
            <p:cNvGrpSpPr>
              <a:grpSpLocks noChangeAspect="1"/>
            </p:cNvGrpSpPr>
            <p:nvPr/>
          </p:nvGrpSpPr>
          <p:grpSpPr>
            <a:xfrm flipH="1">
              <a:off x="9101206" y="3087568"/>
              <a:ext cx="126764" cy="203020"/>
              <a:chOff x="2049123" y="2043713"/>
              <a:chExt cx="1548000" cy="2479219"/>
            </a:xfrm>
          </p:grpSpPr>
          <p:sp>
            <p:nvSpPr>
              <p:cNvPr id="45" name="Triangolo isoscele 44">
                <a:extLst>
                  <a:ext uri="{FF2B5EF4-FFF2-40B4-BE49-F238E27FC236}">
                    <a16:creationId xmlns:a16="http://schemas.microsoft.com/office/drawing/2014/main" id="{C091F153-69C5-2924-2386-D933454CBE86}"/>
                  </a:ext>
                </a:extLst>
              </p:cNvPr>
              <p:cNvSpPr/>
              <p:nvPr/>
            </p:nvSpPr>
            <p:spPr>
              <a:xfrm rot="10800000">
                <a:off x="2058646" y="2978636"/>
                <a:ext cx="1528951" cy="1544296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6" name="Ovale 45">
                <a:extLst>
                  <a:ext uri="{FF2B5EF4-FFF2-40B4-BE49-F238E27FC236}">
                    <a16:creationId xmlns:a16="http://schemas.microsoft.com/office/drawing/2014/main" id="{7EEEE9E1-B802-3D62-4582-9B790117A43C}"/>
                  </a:ext>
                </a:extLst>
              </p:cNvPr>
              <p:cNvSpPr/>
              <p:nvPr/>
            </p:nvSpPr>
            <p:spPr>
              <a:xfrm>
                <a:off x="2049123" y="2043713"/>
                <a:ext cx="1548000" cy="1548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7" name="Ovale 46">
                <a:extLst>
                  <a:ext uri="{FF2B5EF4-FFF2-40B4-BE49-F238E27FC236}">
                    <a16:creationId xmlns:a16="http://schemas.microsoft.com/office/drawing/2014/main" id="{405ADC26-B01D-45C1-C865-DE2E01DF86CF}"/>
                  </a:ext>
                </a:extLst>
              </p:cNvPr>
              <p:cNvSpPr/>
              <p:nvPr/>
            </p:nvSpPr>
            <p:spPr>
              <a:xfrm>
                <a:off x="2480222" y="2458673"/>
                <a:ext cx="682077" cy="64647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41" name="Gruppo 40">
              <a:extLst>
                <a:ext uri="{FF2B5EF4-FFF2-40B4-BE49-F238E27FC236}">
                  <a16:creationId xmlns:a16="http://schemas.microsoft.com/office/drawing/2014/main" id="{79237575-3983-3D49-1B6B-CE7911B567AE}"/>
                </a:ext>
              </a:extLst>
            </p:cNvPr>
            <p:cNvGrpSpPr>
              <a:grpSpLocks noChangeAspect="1"/>
            </p:cNvGrpSpPr>
            <p:nvPr/>
          </p:nvGrpSpPr>
          <p:grpSpPr>
            <a:xfrm flipH="1">
              <a:off x="9135253" y="3150836"/>
              <a:ext cx="126764" cy="203020"/>
              <a:chOff x="2049123" y="2043713"/>
              <a:chExt cx="1548000" cy="2479219"/>
            </a:xfrm>
          </p:grpSpPr>
          <p:sp>
            <p:nvSpPr>
              <p:cNvPr id="42" name="Triangolo isoscele 41">
                <a:extLst>
                  <a:ext uri="{FF2B5EF4-FFF2-40B4-BE49-F238E27FC236}">
                    <a16:creationId xmlns:a16="http://schemas.microsoft.com/office/drawing/2014/main" id="{93AA92DD-6A03-BB8B-401B-2303DABF0297}"/>
                  </a:ext>
                </a:extLst>
              </p:cNvPr>
              <p:cNvSpPr/>
              <p:nvPr/>
            </p:nvSpPr>
            <p:spPr>
              <a:xfrm rot="10800000">
                <a:off x="2058646" y="2978636"/>
                <a:ext cx="1528951" cy="1544296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3" name="Ovale 42">
                <a:extLst>
                  <a:ext uri="{FF2B5EF4-FFF2-40B4-BE49-F238E27FC236}">
                    <a16:creationId xmlns:a16="http://schemas.microsoft.com/office/drawing/2014/main" id="{F5488E0F-2C35-22F7-7E78-E0D87CAE8797}"/>
                  </a:ext>
                </a:extLst>
              </p:cNvPr>
              <p:cNvSpPr/>
              <p:nvPr/>
            </p:nvSpPr>
            <p:spPr>
              <a:xfrm>
                <a:off x="2049123" y="2043713"/>
                <a:ext cx="1548000" cy="1548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4" name="Ovale 43">
                <a:extLst>
                  <a:ext uri="{FF2B5EF4-FFF2-40B4-BE49-F238E27FC236}">
                    <a16:creationId xmlns:a16="http://schemas.microsoft.com/office/drawing/2014/main" id="{621F6B11-027B-54F0-591F-F9AE8BA05B92}"/>
                  </a:ext>
                </a:extLst>
              </p:cNvPr>
              <p:cNvSpPr/>
              <p:nvPr/>
            </p:nvSpPr>
            <p:spPr>
              <a:xfrm>
                <a:off x="2480222" y="2458673"/>
                <a:ext cx="682077" cy="64647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pic>
        <p:nvPicPr>
          <p:cNvPr id="72" name="Video WhatsApp 2023-10-09 ore 10.27.50_3481336a">
            <a:hlinkClick r:id="" action="ppaction://media"/>
            <a:extLst>
              <a:ext uri="{FF2B5EF4-FFF2-40B4-BE49-F238E27FC236}">
                <a16:creationId xmlns:a16="http://schemas.microsoft.com/office/drawing/2014/main" id="{B714F89F-CFF1-5FF5-AB58-DE0CA0A898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189631" y="1906768"/>
            <a:ext cx="1986049" cy="35083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3" name="Parentesi graffa aperta 72">
            <a:extLst>
              <a:ext uri="{FF2B5EF4-FFF2-40B4-BE49-F238E27FC236}">
                <a16:creationId xmlns:a16="http://schemas.microsoft.com/office/drawing/2014/main" id="{F828492F-751D-C4A4-8596-6626586AF239}"/>
              </a:ext>
            </a:extLst>
          </p:cNvPr>
          <p:cNvSpPr/>
          <p:nvPr/>
        </p:nvSpPr>
        <p:spPr>
          <a:xfrm>
            <a:off x="7516106" y="5627551"/>
            <a:ext cx="376037" cy="578634"/>
          </a:xfrm>
          <a:prstGeom prst="leftBrace">
            <a:avLst>
              <a:gd name="adj1" fmla="val 23531"/>
              <a:gd name="adj2" fmla="val 51976"/>
            </a:avLst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712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34" fill="hold" display="0">
                  <p:stCondLst>
                    <p:cond delay="indefinite"/>
                  </p:stCondLst>
                </p:cTn>
                <p:tgtEl>
                  <p:spTgt spid="72"/>
                </p:tgtEl>
              </p:cMediaNode>
            </p:video>
          </p:childTnLst>
        </p:cTn>
      </p:par>
    </p:tnLst>
    <p:bldLst>
      <p:bldP spid="17" grpId="0"/>
      <p:bldP spid="7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B5060552-77B9-FB6E-266F-69BD67C6A831}"/>
              </a:ext>
            </a:extLst>
          </p:cNvPr>
          <p:cNvCxnSpPr>
            <a:cxnSpLocks/>
          </p:cNvCxnSpPr>
          <p:nvPr/>
        </p:nvCxnSpPr>
        <p:spPr>
          <a:xfrm>
            <a:off x="152400" y="6260922"/>
            <a:ext cx="11854543" cy="2449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1B11A743-DE05-2B81-C4C9-8D2DB869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057" y="6345464"/>
            <a:ext cx="2743200" cy="365125"/>
          </a:xfrm>
        </p:spPr>
        <p:txBody>
          <a:bodyPr/>
          <a:lstStyle/>
          <a:p>
            <a:r>
              <a:rPr lang="it-IT" dirty="0" err="1"/>
              <a:t>Sofija</a:t>
            </a:r>
            <a:r>
              <a:rPr lang="it-IT" dirty="0"/>
              <a:t>, 26 </a:t>
            </a:r>
            <a:r>
              <a:rPr lang="it-IT" dirty="0" err="1"/>
              <a:t>October</a:t>
            </a:r>
            <a:r>
              <a:rPr lang="it-IT" dirty="0"/>
              <a:t> 2023</a:t>
            </a:r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B13F5897-9E32-3D5C-B835-C9A119925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92143" y="6345464"/>
            <a:ext cx="4114800" cy="365125"/>
          </a:xfrm>
        </p:spPr>
        <p:txBody>
          <a:bodyPr/>
          <a:lstStyle/>
          <a:p>
            <a:pPr algn="r"/>
            <a:r>
              <a:rPr lang="it-IT" dirty="0"/>
              <a:t>Martina Cappelletti, ONT Italia</a:t>
            </a:r>
          </a:p>
        </p:txBody>
      </p:sp>
      <p:pic>
        <p:nvPicPr>
          <p:cNvPr id="14" name="Immagine 13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F52D010C-F1AF-4BEF-7AB6-DCF77CF9888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5949" y="70763"/>
            <a:ext cx="550994" cy="485265"/>
          </a:xfrm>
          <a:prstGeom prst="rect">
            <a:avLst/>
          </a:prstGeom>
        </p:spPr>
      </p:pic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EEF6BD53-C871-F5BD-441E-7A1898DC7D1F}"/>
              </a:ext>
            </a:extLst>
          </p:cNvPr>
          <p:cNvCxnSpPr>
            <a:cxnSpLocks/>
          </p:cNvCxnSpPr>
          <p:nvPr/>
        </p:nvCxnSpPr>
        <p:spPr>
          <a:xfrm>
            <a:off x="152400" y="563133"/>
            <a:ext cx="11854543" cy="2449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egnaposto data 1">
            <a:extLst>
              <a:ext uri="{FF2B5EF4-FFF2-40B4-BE49-F238E27FC236}">
                <a16:creationId xmlns:a16="http://schemas.microsoft.com/office/drawing/2014/main" id="{10613150-74C2-C575-150F-8E3BA62AF4A2}"/>
              </a:ext>
            </a:extLst>
          </p:cNvPr>
          <p:cNvSpPr txBox="1">
            <a:spLocks/>
          </p:cNvSpPr>
          <p:nvPr/>
        </p:nvSpPr>
        <p:spPr>
          <a:xfrm>
            <a:off x="185057" y="13083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err="1"/>
              <a:t>Overview</a:t>
            </a:r>
            <a:r>
              <a:rPr lang="it-IT" dirty="0"/>
              <a:t> on </a:t>
            </a:r>
            <a:r>
              <a:rPr lang="it-IT" dirty="0" err="1"/>
              <a:t>tobacco</a:t>
            </a:r>
            <a:r>
              <a:rPr lang="it-IT" dirty="0"/>
              <a:t> </a:t>
            </a:r>
            <a:r>
              <a:rPr lang="it-IT" dirty="0" err="1"/>
              <a:t>plant</a:t>
            </a:r>
            <a:r>
              <a:rPr lang="it-IT" dirty="0"/>
              <a:t> defense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172F487-23D8-E906-0E7B-BECC4A1F5011}"/>
              </a:ext>
            </a:extLst>
          </p:cNvPr>
          <p:cNvSpPr txBox="1"/>
          <p:nvPr/>
        </p:nvSpPr>
        <p:spPr>
          <a:xfrm>
            <a:off x="0" y="703797"/>
            <a:ext cx="12192000" cy="10868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300" dirty="0">
                <a:solidFill>
                  <a:srgbClr val="B3071B"/>
                </a:solidFill>
                <a:latin typeface="Arial Nova Cond Light" panose="020B0306020202020204" pitchFamily="34" charset="0"/>
                <a:ea typeface="+mj-ea"/>
                <a:cs typeface="+mj-cs"/>
              </a:rPr>
              <a:t>Insects monitoring 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i="1" dirty="0">
                <a:solidFill>
                  <a:srgbClr val="B3071B"/>
                </a:solidFill>
                <a:latin typeface="Arial Nova Cond Light" panose="020B0306020202020204" pitchFamily="34" charset="0"/>
                <a:ea typeface="+mj-ea"/>
                <a:cs typeface="+mj-cs"/>
              </a:rPr>
              <a:t>by</a:t>
            </a:r>
            <a:r>
              <a:rPr lang="en-US" sz="3200" dirty="0">
                <a:solidFill>
                  <a:srgbClr val="B3071B"/>
                </a:solidFill>
                <a:latin typeface="Arial Nova Cond Light" panose="020B0306020202020204" pitchFamily="34" charset="0"/>
                <a:ea typeface="+mj-ea"/>
                <a:cs typeface="+mj-cs"/>
              </a:rPr>
              <a:t> automatic </a:t>
            </a:r>
            <a:r>
              <a:rPr lang="en-US" sz="3200" dirty="0" err="1">
                <a:solidFill>
                  <a:srgbClr val="B3071B"/>
                </a:solidFill>
                <a:latin typeface="Arial Nova Cond Light" panose="020B0306020202020204" pitchFamily="34" charset="0"/>
                <a:ea typeface="+mj-ea"/>
                <a:cs typeface="+mj-cs"/>
              </a:rPr>
              <a:t>pheremon</a:t>
            </a:r>
            <a:r>
              <a:rPr lang="en-US" sz="3200" dirty="0">
                <a:solidFill>
                  <a:srgbClr val="B3071B"/>
                </a:solidFill>
                <a:latin typeface="Arial Nova Cond Light" panose="020B0306020202020204" pitchFamily="34" charset="0"/>
                <a:ea typeface="+mj-ea"/>
                <a:cs typeface="+mj-cs"/>
              </a:rPr>
              <a:t> traps and integrated pest </a:t>
            </a:r>
            <a:r>
              <a:rPr lang="en-US" sz="3200" dirty="0" err="1">
                <a:solidFill>
                  <a:srgbClr val="B3071B"/>
                </a:solidFill>
                <a:latin typeface="Arial Nova Cond Light" panose="020B0306020202020204" pitchFamily="34" charset="0"/>
                <a:ea typeface="+mj-ea"/>
                <a:cs typeface="+mj-cs"/>
              </a:rPr>
              <a:t>managment</a:t>
            </a:r>
            <a:endParaRPr lang="en-US" sz="3200" dirty="0">
              <a:solidFill>
                <a:srgbClr val="B3071B"/>
              </a:solidFill>
              <a:latin typeface="Arial Nova Cond Light" panose="020B0306020202020204" pitchFamily="34" charset="0"/>
              <a:ea typeface="+mj-ea"/>
              <a:cs typeface="+mj-cs"/>
            </a:endParaRPr>
          </a:p>
        </p:txBody>
      </p:sp>
      <p:grpSp>
        <p:nvGrpSpPr>
          <p:cNvPr id="29" name="Gruppo 28">
            <a:extLst>
              <a:ext uri="{FF2B5EF4-FFF2-40B4-BE49-F238E27FC236}">
                <a16:creationId xmlns:a16="http://schemas.microsoft.com/office/drawing/2014/main" id="{B557D29A-6FF3-8C6B-3DD2-4F50360D914E}"/>
              </a:ext>
            </a:extLst>
          </p:cNvPr>
          <p:cNvGrpSpPr/>
          <p:nvPr/>
        </p:nvGrpSpPr>
        <p:grpSpPr>
          <a:xfrm>
            <a:off x="242251" y="2055141"/>
            <a:ext cx="11949749" cy="1899875"/>
            <a:chOff x="242251" y="1903918"/>
            <a:chExt cx="11949749" cy="1899875"/>
          </a:xfrm>
        </p:grpSpPr>
        <p:sp>
          <p:nvSpPr>
            <p:cNvPr id="8" name="Freccia a destra 7">
              <a:extLst>
                <a:ext uri="{FF2B5EF4-FFF2-40B4-BE49-F238E27FC236}">
                  <a16:creationId xmlns:a16="http://schemas.microsoft.com/office/drawing/2014/main" id="{B3FA5BDC-18EA-EF21-310B-DA8AE88BBE7A}"/>
                </a:ext>
              </a:extLst>
            </p:cNvPr>
            <p:cNvSpPr/>
            <p:nvPr/>
          </p:nvSpPr>
          <p:spPr>
            <a:xfrm rot="20218592">
              <a:off x="4238112" y="2231416"/>
              <a:ext cx="733704" cy="169693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>
                <a:latin typeface="Arial Nova Cond Light" panose="020B0306020202020204" pitchFamily="34" charset="0"/>
              </a:endParaRPr>
            </a:p>
          </p:txBody>
        </p: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2E8B4E11-6D1D-DA5F-2FB5-A60A5CA23165}"/>
                </a:ext>
              </a:extLst>
            </p:cNvPr>
            <p:cNvSpPr txBox="1"/>
            <p:nvPr/>
          </p:nvSpPr>
          <p:spPr>
            <a:xfrm>
              <a:off x="4934817" y="1968943"/>
              <a:ext cx="391244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dirty="0" err="1">
                  <a:latin typeface="Arial Nova Cond Light" panose="020B0306020202020204" pitchFamily="34" charset="0"/>
                </a:rPr>
                <a:t>Traditional</a:t>
              </a:r>
              <a:r>
                <a:rPr lang="it-IT" sz="2000" dirty="0">
                  <a:latin typeface="Arial Nova Cond Light" panose="020B0306020202020204" pitchFamily="34" charset="0"/>
                </a:rPr>
                <a:t> </a:t>
              </a:r>
              <a:r>
                <a:rPr lang="it-IT" sz="2000" dirty="0" err="1">
                  <a:latin typeface="Arial Nova Cond Light" panose="020B0306020202020204" pitchFamily="34" charset="0"/>
                </a:rPr>
                <a:t>chemical</a:t>
              </a:r>
              <a:r>
                <a:rPr lang="it-IT" sz="2000" dirty="0">
                  <a:latin typeface="Arial Nova Cond Light" panose="020B0306020202020204" pitchFamily="34" charset="0"/>
                </a:rPr>
                <a:t> </a:t>
              </a:r>
              <a:r>
                <a:rPr lang="it-IT" sz="2000" dirty="0" err="1">
                  <a:latin typeface="Arial Nova Cond Light" panose="020B0306020202020204" pitchFamily="34" charset="0"/>
                </a:rPr>
                <a:t>based</a:t>
              </a:r>
              <a:r>
                <a:rPr lang="it-IT" sz="2000" dirty="0">
                  <a:latin typeface="Arial Nova Cond Light" panose="020B0306020202020204" pitchFamily="34" charset="0"/>
                </a:rPr>
                <a:t> treatment</a:t>
              </a:r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C5BC7AD5-3BF8-C5A8-65B2-AAD822E28932}"/>
                </a:ext>
              </a:extLst>
            </p:cNvPr>
            <p:cNvSpPr txBox="1"/>
            <p:nvPr/>
          </p:nvSpPr>
          <p:spPr>
            <a:xfrm>
              <a:off x="4975779" y="3039413"/>
              <a:ext cx="342667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dirty="0" err="1">
                  <a:latin typeface="Arial Nova Cond Light" panose="020B0306020202020204" pitchFamily="34" charset="0"/>
                </a:rPr>
                <a:t>Biocontrol</a:t>
              </a:r>
              <a:r>
                <a:rPr lang="it-IT" sz="2000" dirty="0">
                  <a:latin typeface="Arial Nova Cond Light" panose="020B0306020202020204" pitchFamily="34" charset="0"/>
                </a:rPr>
                <a:t> </a:t>
              </a:r>
              <a:r>
                <a:rPr lang="it-IT" sz="2000" dirty="0" err="1">
                  <a:latin typeface="Arial Nova Cond Light" panose="020B0306020202020204" pitchFamily="34" charset="0"/>
                </a:rPr>
                <a:t>based</a:t>
              </a:r>
              <a:r>
                <a:rPr lang="it-IT" sz="2000" dirty="0">
                  <a:latin typeface="Arial Nova Cond Light" panose="020B0306020202020204" pitchFamily="34" charset="0"/>
                </a:rPr>
                <a:t> treatment</a:t>
              </a:r>
            </a:p>
          </p:txBody>
        </p:sp>
        <p:sp>
          <p:nvSpPr>
            <p:cNvPr id="16" name="Freccia a destra 15">
              <a:extLst>
                <a:ext uri="{FF2B5EF4-FFF2-40B4-BE49-F238E27FC236}">
                  <a16:creationId xmlns:a16="http://schemas.microsoft.com/office/drawing/2014/main" id="{C327931F-8099-1A19-35D6-B06229E50E34}"/>
                </a:ext>
              </a:extLst>
            </p:cNvPr>
            <p:cNvSpPr/>
            <p:nvPr/>
          </p:nvSpPr>
          <p:spPr>
            <a:xfrm>
              <a:off x="8367944" y="2198630"/>
              <a:ext cx="612032" cy="134364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>
                <a:latin typeface="Arial Nova Cond Light" panose="020B0306020202020204" pitchFamily="34" charset="0"/>
              </a:endParaRPr>
            </a:p>
          </p:txBody>
        </p: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E28959B8-2D63-F7AF-D590-5B3DDCD596FC}"/>
                </a:ext>
              </a:extLst>
            </p:cNvPr>
            <p:cNvSpPr txBox="1"/>
            <p:nvPr/>
          </p:nvSpPr>
          <p:spPr>
            <a:xfrm>
              <a:off x="9007181" y="1903918"/>
              <a:ext cx="31477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dirty="0" err="1">
                  <a:latin typeface="Arial Nova Cond Light" panose="020B0306020202020204" pitchFamily="34" charset="0"/>
                </a:rPr>
                <a:t>cp</a:t>
              </a:r>
              <a:r>
                <a:rPr lang="it-IT" sz="2000" dirty="0">
                  <a:latin typeface="Arial Nova Cond Light" panose="020B0306020202020204" pitchFamily="34" charset="0"/>
                </a:rPr>
                <a:t> ALTACOR (</a:t>
              </a:r>
              <a:r>
                <a:rPr lang="it-IT" sz="2000" dirty="0" err="1">
                  <a:latin typeface="Arial Nova Cond Light" panose="020B0306020202020204" pitchFamily="34" charset="0"/>
                </a:rPr>
                <a:t>a.i.</a:t>
              </a:r>
              <a:r>
                <a:rPr lang="it-IT" sz="2000" dirty="0">
                  <a:latin typeface="Arial Nova Cond Light" panose="020B0306020202020204" pitchFamily="34" charset="0"/>
                </a:rPr>
                <a:t> </a:t>
              </a:r>
              <a:r>
                <a:rPr lang="it-IT" sz="2000" dirty="0" err="1">
                  <a:latin typeface="Arial Nova Cond Light" panose="020B0306020202020204" pitchFamily="34" charset="0"/>
                </a:rPr>
                <a:t>Chlorantraniliprole</a:t>
              </a:r>
              <a:r>
                <a:rPr lang="it-IT" sz="2000" dirty="0">
                  <a:latin typeface="Arial Nova Cond Light" panose="020B0306020202020204" pitchFamily="34" charset="0"/>
                </a:rPr>
                <a:t>)</a:t>
              </a:r>
            </a:p>
          </p:txBody>
        </p:sp>
        <p:sp>
          <p:nvSpPr>
            <p:cNvPr id="19" name="Freccia a destra 18">
              <a:extLst>
                <a:ext uri="{FF2B5EF4-FFF2-40B4-BE49-F238E27FC236}">
                  <a16:creationId xmlns:a16="http://schemas.microsoft.com/office/drawing/2014/main" id="{47EFECF4-9EDC-EEC2-E4E3-CFC3E32F59E1}"/>
                </a:ext>
              </a:extLst>
            </p:cNvPr>
            <p:cNvSpPr/>
            <p:nvPr/>
          </p:nvSpPr>
          <p:spPr>
            <a:xfrm>
              <a:off x="8367944" y="3092890"/>
              <a:ext cx="612032" cy="134364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>
                <a:latin typeface="Arial Nova Cond Light" panose="020B0306020202020204" pitchFamily="34" charset="0"/>
              </a:endParaRPr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2938986C-3DD5-7669-3593-263AD48E839C}"/>
                </a:ext>
              </a:extLst>
            </p:cNvPr>
            <p:cNvSpPr txBox="1"/>
            <p:nvPr/>
          </p:nvSpPr>
          <p:spPr>
            <a:xfrm>
              <a:off x="9007181" y="2788130"/>
              <a:ext cx="318481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dirty="0" err="1">
                  <a:latin typeface="Arial Nova Cond Light" panose="020B0306020202020204" pitchFamily="34" charset="0"/>
                </a:rPr>
                <a:t>cp</a:t>
              </a:r>
              <a:r>
                <a:rPr lang="it-IT" sz="2000" dirty="0">
                  <a:latin typeface="Arial Nova Cond Light" panose="020B0306020202020204" pitchFamily="34" charset="0"/>
                </a:rPr>
                <a:t> COSTAR (</a:t>
              </a:r>
              <a:r>
                <a:rPr lang="it-IT" sz="2000" dirty="0" err="1">
                  <a:latin typeface="Arial Nova Cond Light" panose="020B0306020202020204" pitchFamily="34" charset="0"/>
                </a:rPr>
                <a:t>a.i.</a:t>
              </a:r>
              <a:r>
                <a:rPr lang="it-IT" sz="2000" dirty="0">
                  <a:latin typeface="Arial Nova Cond Light" panose="020B0306020202020204" pitchFamily="34" charset="0"/>
                </a:rPr>
                <a:t> </a:t>
              </a:r>
              <a:r>
                <a:rPr lang="it-IT" sz="2000" i="1" dirty="0">
                  <a:effectLst/>
                  <a:latin typeface="Arial Nova Cond Light" panose="020B0306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Bacillus </a:t>
              </a:r>
              <a:r>
                <a:rPr lang="it-IT" sz="2000" i="1" dirty="0" err="1">
                  <a:effectLst/>
                  <a:latin typeface="Arial Nova Cond Light" panose="020B0306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thuringiensis</a:t>
              </a:r>
              <a:r>
                <a:rPr lang="it-IT" sz="2000" i="1" dirty="0">
                  <a:effectLst/>
                  <a:latin typeface="Arial Nova Cond Light" panose="020B0306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var. </a:t>
              </a:r>
              <a:r>
                <a:rPr lang="it-IT" sz="2000" i="1" dirty="0" err="1">
                  <a:effectLst/>
                  <a:latin typeface="Arial Nova Cond Light" panose="020B0306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Kurstaki</a:t>
              </a:r>
              <a:r>
                <a:rPr lang="it-IT" sz="2000" i="1" dirty="0">
                  <a:effectLst/>
                  <a:latin typeface="Arial Nova Cond Light" panose="020B0306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</a:t>
              </a:r>
              <a:r>
                <a:rPr lang="it-IT" sz="2000" dirty="0">
                  <a:effectLst/>
                  <a:latin typeface="Arial Nova Cond Light" panose="020B0306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strain </a:t>
              </a:r>
              <a:r>
                <a:rPr lang="it-IT" sz="2000" i="1" dirty="0">
                  <a:effectLst/>
                  <a:latin typeface="Arial Nova Cond Light" panose="020B0306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SA12 </a:t>
              </a:r>
              <a:r>
                <a:rPr lang="it-IT" sz="2000" dirty="0">
                  <a:latin typeface="Arial Nova Cond Light" panose="020B0306020202020204" pitchFamily="34" charset="0"/>
                </a:rPr>
                <a:t>)</a:t>
              </a:r>
            </a:p>
          </p:txBody>
        </p: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26E5E75D-6F9B-7FA1-BA62-11D48FA337AE}"/>
                </a:ext>
              </a:extLst>
            </p:cNvPr>
            <p:cNvSpPr txBox="1"/>
            <p:nvPr/>
          </p:nvSpPr>
          <p:spPr>
            <a:xfrm>
              <a:off x="6003998" y="2524840"/>
              <a:ext cx="4000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800" b="1" dirty="0">
                  <a:latin typeface="Arial Nova Cond Light" panose="020B0306020202020204" pitchFamily="34" charset="0"/>
                </a:rPr>
                <a:t>+</a:t>
              </a:r>
            </a:p>
          </p:txBody>
        </p:sp>
        <p:sp>
          <p:nvSpPr>
            <p:cNvPr id="24" name="Freccia a destra 23">
              <a:extLst>
                <a:ext uri="{FF2B5EF4-FFF2-40B4-BE49-F238E27FC236}">
                  <a16:creationId xmlns:a16="http://schemas.microsoft.com/office/drawing/2014/main" id="{C666B436-D38F-C613-711F-2801CCCF1D36}"/>
                </a:ext>
              </a:extLst>
            </p:cNvPr>
            <p:cNvSpPr/>
            <p:nvPr/>
          </p:nvSpPr>
          <p:spPr>
            <a:xfrm rot="1997316">
              <a:off x="4238113" y="2866958"/>
              <a:ext cx="733704" cy="169693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>
                <a:latin typeface="Arial Nova Cond Light" panose="020B0306020202020204" pitchFamily="34" charset="0"/>
              </a:endParaRPr>
            </a:p>
          </p:txBody>
        </p:sp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88957A18-D38A-DADD-430C-D753D89FE794}"/>
                </a:ext>
              </a:extLst>
            </p:cNvPr>
            <p:cNvSpPr txBox="1"/>
            <p:nvPr/>
          </p:nvSpPr>
          <p:spPr>
            <a:xfrm>
              <a:off x="242251" y="2589764"/>
              <a:ext cx="4285362" cy="4560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it-IT" dirty="0" err="1">
                  <a:latin typeface="Arial Nova Cond Light" panose="020B0306020202020204" pitchFamily="34" charset="0"/>
                </a:rPr>
                <a:t>based</a:t>
              </a:r>
              <a:r>
                <a:rPr lang="it-IT" dirty="0">
                  <a:latin typeface="Arial Nova Cond Light" panose="020B0306020202020204" pitchFamily="34" charset="0"/>
                </a:rPr>
                <a:t> on IPM</a:t>
              </a:r>
            </a:p>
          </p:txBody>
        </p:sp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11696279-EE65-CD87-4972-7E2FFE0CB0C5}"/>
                </a:ext>
              </a:extLst>
            </p:cNvPr>
            <p:cNvSpPr txBox="1"/>
            <p:nvPr/>
          </p:nvSpPr>
          <p:spPr>
            <a:xfrm>
              <a:off x="4698785" y="2255008"/>
              <a:ext cx="34105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>
                  <a:latin typeface="Arial Nova Cond Light" panose="020B0306020202020204" pitchFamily="34" charset="0"/>
                </a:rPr>
                <a:t>Art. 53 Reg. (EC) 1107/2009</a:t>
              </a:r>
            </a:p>
          </p:txBody>
        </p:sp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114B6A5C-AF2E-16CB-C526-8178C65A4632}"/>
                </a:ext>
              </a:extLst>
            </p:cNvPr>
            <p:cNvSpPr txBox="1"/>
            <p:nvPr/>
          </p:nvSpPr>
          <p:spPr>
            <a:xfrm>
              <a:off x="448509" y="2230923"/>
              <a:ext cx="4634551" cy="4964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it-IT" sz="2000" b="1" dirty="0">
                  <a:latin typeface="Arial Nova Cond Light" panose="020B0306020202020204" pitchFamily="34" charset="0"/>
                </a:rPr>
                <a:t>PHYTOSANITARY DEFENSE PROTOCOL</a:t>
              </a:r>
            </a:p>
          </p:txBody>
        </p:sp>
      </p:grp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6DC30912-8DF6-E624-F50D-2373D3FCB91C}"/>
              </a:ext>
            </a:extLst>
          </p:cNvPr>
          <p:cNvGrpSpPr/>
          <p:nvPr/>
        </p:nvGrpSpPr>
        <p:grpSpPr>
          <a:xfrm>
            <a:off x="360728" y="3673525"/>
            <a:ext cx="11522586" cy="2267534"/>
            <a:chOff x="360728" y="3673525"/>
            <a:chExt cx="11522586" cy="2267534"/>
          </a:xfrm>
        </p:grpSpPr>
        <p:pic>
          <p:nvPicPr>
            <p:cNvPr id="38" name="Immagine 37">
              <a:extLst>
                <a:ext uri="{FF2B5EF4-FFF2-40B4-BE49-F238E27FC236}">
                  <a16:creationId xmlns:a16="http://schemas.microsoft.com/office/drawing/2014/main" id="{4BA08F8B-6541-1C81-E643-348E12068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0728" y="3673525"/>
              <a:ext cx="3981863" cy="190114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9" name="Immagine 38">
              <a:extLst>
                <a:ext uri="{FF2B5EF4-FFF2-40B4-BE49-F238E27FC236}">
                  <a16:creationId xmlns:a16="http://schemas.microsoft.com/office/drawing/2014/main" id="{36F4563D-FE27-5ABA-F9C5-B798C6F5D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27613" y="3918861"/>
              <a:ext cx="2561810" cy="184829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1" name="Immagine 40">
              <a:extLst>
                <a:ext uri="{FF2B5EF4-FFF2-40B4-BE49-F238E27FC236}">
                  <a16:creationId xmlns:a16="http://schemas.microsoft.com/office/drawing/2014/main" id="{8F10C82A-8B5A-9A1C-F7F6-0FC11E681C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74445" y="4221878"/>
              <a:ext cx="4608869" cy="171918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37804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B5060552-77B9-FB6E-266F-69BD67C6A831}"/>
              </a:ext>
            </a:extLst>
          </p:cNvPr>
          <p:cNvCxnSpPr>
            <a:cxnSpLocks/>
          </p:cNvCxnSpPr>
          <p:nvPr/>
        </p:nvCxnSpPr>
        <p:spPr>
          <a:xfrm>
            <a:off x="152400" y="6185775"/>
            <a:ext cx="11854543" cy="2449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1B11A743-DE05-2B81-C4C9-8D2DB869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057" y="6345464"/>
            <a:ext cx="2743200" cy="365125"/>
          </a:xfrm>
        </p:spPr>
        <p:txBody>
          <a:bodyPr/>
          <a:lstStyle/>
          <a:p>
            <a:r>
              <a:rPr lang="it-IT" dirty="0" err="1"/>
              <a:t>Sofija</a:t>
            </a:r>
            <a:r>
              <a:rPr lang="it-IT" dirty="0"/>
              <a:t>, 26 </a:t>
            </a:r>
            <a:r>
              <a:rPr lang="it-IT" dirty="0" err="1"/>
              <a:t>October</a:t>
            </a:r>
            <a:r>
              <a:rPr lang="it-IT" dirty="0"/>
              <a:t> 2023</a:t>
            </a:r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B13F5897-9E32-3D5C-B835-C9A119925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92143" y="6345464"/>
            <a:ext cx="4114800" cy="365125"/>
          </a:xfrm>
        </p:spPr>
        <p:txBody>
          <a:bodyPr/>
          <a:lstStyle/>
          <a:p>
            <a:pPr algn="r"/>
            <a:r>
              <a:rPr lang="it-IT" dirty="0"/>
              <a:t>Martina Cappelletti, ONT Italia</a:t>
            </a:r>
          </a:p>
        </p:txBody>
      </p:sp>
      <p:pic>
        <p:nvPicPr>
          <p:cNvPr id="14" name="Immagine 13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F52D010C-F1AF-4BEF-7AB6-DCF77CF9888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5949" y="70763"/>
            <a:ext cx="550994" cy="485265"/>
          </a:xfrm>
          <a:prstGeom prst="rect">
            <a:avLst/>
          </a:prstGeom>
        </p:spPr>
      </p:pic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EEF6BD53-C871-F5BD-441E-7A1898DC7D1F}"/>
              </a:ext>
            </a:extLst>
          </p:cNvPr>
          <p:cNvCxnSpPr>
            <a:cxnSpLocks/>
          </p:cNvCxnSpPr>
          <p:nvPr/>
        </p:nvCxnSpPr>
        <p:spPr>
          <a:xfrm>
            <a:off x="152400" y="563133"/>
            <a:ext cx="11854543" cy="2449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egnaposto data 1">
            <a:extLst>
              <a:ext uri="{FF2B5EF4-FFF2-40B4-BE49-F238E27FC236}">
                <a16:creationId xmlns:a16="http://schemas.microsoft.com/office/drawing/2014/main" id="{10613150-74C2-C575-150F-8E3BA62AF4A2}"/>
              </a:ext>
            </a:extLst>
          </p:cNvPr>
          <p:cNvSpPr txBox="1">
            <a:spLocks/>
          </p:cNvSpPr>
          <p:nvPr/>
        </p:nvSpPr>
        <p:spPr>
          <a:xfrm>
            <a:off x="185057" y="13083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err="1"/>
              <a:t>Overview</a:t>
            </a:r>
            <a:r>
              <a:rPr lang="it-IT" dirty="0"/>
              <a:t> on </a:t>
            </a:r>
            <a:r>
              <a:rPr lang="it-IT" dirty="0" err="1"/>
              <a:t>tobacco</a:t>
            </a:r>
            <a:r>
              <a:rPr lang="it-IT" dirty="0"/>
              <a:t> </a:t>
            </a:r>
            <a:r>
              <a:rPr lang="it-IT" dirty="0" err="1"/>
              <a:t>plant</a:t>
            </a:r>
            <a:r>
              <a:rPr lang="it-IT" dirty="0"/>
              <a:t> defense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172F487-23D8-E906-0E7B-BECC4A1F5011}"/>
              </a:ext>
            </a:extLst>
          </p:cNvPr>
          <p:cNvSpPr txBox="1"/>
          <p:nvPr/>
        </p:nvSpPr>
        <p:spPr>
          <a:xfrm>
            <a:off x="0" y="703797"/>
            <a:ext cx="12192000" cy="10868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300" dirty="0">
                <a:solidFill>
                  <a:srgbClr val="B3071B"/>
                </a:solidFill>
                <a:latin typeface="Arial Nova Cond Light" panose="020B0306020202020204" pitchFamily="34" charset="0"/>
                <a:ea typeface="+mj-ea"/>
                <a:cs typeface="+mj-cs"/>
              </a:rPr>
              <a:t>Insects monitoring 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i="1" dirty="0">
                <a:solidFill>
                  <a:srgbClr val="B3071B"/>
                </a:solidFill>
                <a:latin typeface="Arial Nova Cond Light" panose="020B0306020202020204" pitchFamily="34" charset="0"/>
                <a:ea typeface="+mj-ea"/>
                <a:cs typeface="+mj-cs"/>
              </a:rPr>
              <a:t>by</a:t>
            </a:r>
            <a:r>
              <a:rPr lang="en-US" sz="3200" dirty="0">
                <a:solidFill>
                  <a:srgbClr val="B3071B"/>
                </a:solidFill>
                <a:latin typeface="Arial Nova Cond Light" panose="020B0306020202020204" pitchFamily="34" charset="0"/>
                <a:ea typeface="+mj-ea"/>
                <a:cs typeface="+mj-cs"/>
              </a:rPr>
              <a:t> automatic </a:t>
            </a:r>
            <a:r>
              <a:rPr lang="en-US" sz="3200" dirty="0" err="1">
                <a:solidFill>
                  <a:srgbClr val="B3071B"/>
                </a:solidFill>
                <a:latin typeface="Arial Nova Cond Light" panose="020B0306020202020204" pitchFamily="34" charset="0"/>
                <a:ea typeface="+mj-ea"/>
                <a:cs typeface="+mj-cs"/>
              </a:rPr>
              <a:t>pheremon</a:t>
            </a:r>
            <a:r>
              <a:rPr lang="en-US" sz="3200" dirty="0">
                <a:solidFill>
                  <a:srgbClr val="B3071B"/>
                </a:solidFill>
                <a:latin typeface="Arial Nova Cond Light" panose="020B0306020202020204" pitchFamily="34" charset="0"/>
                <a:ea typeface="+mj-ea"/>
                <a:cs typeface="+mj-cs"/>
              </a:rPr>
              <a:t> traps and integrated pest </a:t>
            </a:r>
            <a:r>
              <a:rPr lang="en-US" sz="3200" dirty="0" err="1">
                <a:solidFill>
                  <a:srgbClr val="B3071B"/>
                </a:solidFill>
                <a:latin typeface="Arial Nova Cond Light" panose="020B0306020202020204" pitchFamily="34" charset="0"/>
                <a:ea typeface="+mj-ea"/>
                <a:cs typeface="+mj-cs"/>
              </a:rPr>
              <a:t>managment</a:t>
            </a:r>
            <a:endParaRPr lang="en-US" sz="3200" dirty="0">
              <a:solidFill>
                <a:srgbClr val="B3071B"/>
              </a:solidFill>
              <a:latin typeface="Arial Nova Cond Light" panose="020B0306020202020204" pitchFamily="34" charset="0"/>
              <a:ea typeface="+mj-ea"/>
              <a:cs typeface="+mj-cs"/>
            </a:endParaRPr>
          </a:p>
        </p:txBody>
      </p:sp>
      <p:sp>
        <p:nvSpPr>
          <p:cNvPr id="36" name="Rettangolo 35">
            <a:extLst>
              <a:ext uri="{FF2B5EF4-FFF2-40B4-BE49-F238E27FC236}">
                <a16:creationId xmlns:a16="http://schemas.microsoft.com/office/drawing/2014/main" id="{C3D8FE94-977E-463C-82E5-B3039D9379BD}"/>
              </a:ext>
            </a:extLst>
          </p:cNvPr>
          <p:cNvSpPr/>
          <p:nvPr/>
        </p:nvSpPr>
        <p:spPr>
          <a:xfrm>
            <a:off x="800100" y="2293441"/>
            <a:ext cx="4583430" cy="3477073"/>
          </a:xfrm>
          <a:prstGeom prst="rect">
            <a:avLst/>
          </a:prstGeom>
          <a:solidFill>
            <a:srgbClr val="FEEC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19AF0AC5-6E95-5553-8CFF-670D3930E5CB}"/>
              </a:ext>
            </a:extLst>
          </p:cNvPr>
          <p:cNvSpPr txBox="1"/>
          <p:nvPr/>
        </p:nvSpPr>
        <p:spPr>
          <a:xfrm>
            <a:off x="1358240" y="2474833"/>
            <a:ext cx="3623309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>
                <a:latin typeface="Arial Nova Cond Light" panose="020B0306020202020204" pitchFamily="34" charset="0"/>
              </a:rPr>
              <a:t>LOW-RISK SUBSTANCES</a:t>
            </a:r>
          </a:p>
          <a:p>
            <a:endParaRPr lang="en-US" sz="2000" dirty="0">
              <a:latin typeface="Arial Nova Cond Light" panose="020B0306020202020204" pitchFamily="34" charset="0"/>
            </a:endParaRPr>
          </a:p>
          <a:p>
            <a:r>
              <a:rPr lang="en-US" sz="2000" dirty="0">
                <a:latin typeface="Arial Nova Cond Light" panose="020B0306020202020204" pitchFamily="34" charset="0"/>
              </a:rPr>
              <a:t>- Effective </a:t>
            </a:r>
            <a:r>
              <a:rPr lang="en-US" sz="2000" b="1" dirty="0">
                <a:latin typeface="Arial Nova Cond Light" panose="020B0306020202020204" pitchFamily="34" charset="0"/>
              </a:rPr>
              <a:t>just</a:t>
            </a:r>
            <a:r>
              <a:rPr lang="en-US" sz="2000" dirty="0">
                <a:latin typeface="Arial Nova Cond Light" panose="020B0306020202020204" pitchFamily="34" charset="0"/>
              </a:rPr>
              <a:t> </a:t>
            </a:r>
            <a:r>
              <a:rPr lang="en-US" sz="2000" b="1" dirty="0">
                <a:latin typeface="Arial Nova Cond Light" panose="020B0306020202020204" pitchFamily="34" charset="0"/>
              </a:rPr>
              <a:t>if in combination</a:t>
            </a:r>
            <a:r>
              <a:rPr lang="en-US" sz="2000" dirty="0">
                <a:latin typeface="Arial Nova Cond Light" panose="020B0306020202020204" pitchFamily="34" charset="0"/>
              </a:rPr>
              <a:t> with traditional active ingredients</a:t>
            </a:r>
          </a:p>
          <a:p>
            <a:endParaRPr lang="en-US" sz="2000" dirty="0">
              <a:latin typeface="Arial Nova Cond Light" panose="020B0306020202020204" pitchFamily="34" charset="0"/>
            </a:endParaRPr>
          </a:p>
          <a:p>
            <a:r>
              <a:rPr lang="en-US" sz="2000" dirty="0">
                <a:latin typeface="Arial Nova Cond Light" panose="020B0306020202020204" pitchFamily="34" charset="0"/>
              </a:rPr>
              <a:t>- Very </a:t>
            </a:r>
            <a:r>
              <a:rPr lang="en-US" sz="2000" b="1" dirty="0">
                <a:latin typeface="Arial Nova Cond Light" panose="020B0306020202020204" pitchFamily="34" charset="0"/>
              </a:rPr>
              <a:t>technical</a:t>
            </a:r>
            <a:r>
              <a:rPr lang="en-US" sz="2000" dirty="0">
                <a:latin typeface="Arial Nova Cond Light" panose="020B0306020202020204" pitchFamily="34" charset="0"/>
              </a:rPr>
              <a:t> use (attention to: environmental conditions, pest life cycle,…)</a:t>
            </a:r>
          </a:p>
          <a:p>
            <a:endParaRPr lang="en-US" sz="2000" dirty="0">
              <a:latin typeface="Arial Nova Cond Light" panose="020B0306020202020204" pitchFamily="34" charset="0"/>
            </a:endParaRPr>
          </a:p>
          <a:p>
            <a:r>
              <a:rPr lang="en-US" sz="2000" dirty="0">
                <a:latin typeface="Arial Nova Cond Light" panose="020B0306020202020204" pitchFamily="34" charset="0"/>
              </a:rPr>
              <a:t>- </a:t>
            </a:r>
            <a:r>
              <a:rPr lang="en-US" sz="2000" b="1" dirty="0">
                <a:latin typeface="Arial Nova Cond Light" panose="020B0306020202020204" pitchFamily="34" charset="0"/>
              </a:rPr>
              <a:t>Expensive</a:t>
            </a:r>
            <a:r>
              <a:rPr lang="en-US" sz="2000" dirty="0">
                <a:latin typeface="Arial Nova Cond Light" panose="020B0306020202020204" pitchFamily="34" charset="0"/>
              </a:rPr>
              <a:t> 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BBC17A04-4C46-F8A6-78E8-097A424E74F1}"/>
              </a:ext>
            </a:extLst>
          </p:cNvPr>
          <p:cNvGrpSpPr/>
          <p:nvPr/>
        </p:nvGrpSpPr>
        <p:grpSpPr>
          <a:xfrm>
            <a:off x="73853" y="3450799"/>
            <a:ext cx="1196052" cy="1241033"/>
            <a:chOff x="1221377" y="3708690"/>
            <a:chExt cx="1361803" cy="1361803"/>
          </a:xfrm>
        </p:grpSpPr>
        <p:pic>
          <p:nvPicPr>
            <p:cNvPr id="6" name="Picture 6" descr="notes icon">
              <a:extLst>
                <a:ext uri="{FF2B5EF4-FFF2-40B4-BE49-F238E27FC236}">
                  <a16:creationId xmlns:a16="http://schemas.microsoft.com/office/drawing/2014/main" id="{7E5D4EDC-952E-D0ED-272C-4689D7B5A8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6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1377" y="3708690"/>
              <a:ext cx="1361803" cy="13618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094F3C2C-623D-0FEE-2E72-1B434A7E8911}"/>
                </a:ext>
              </a:extLst>
            </p:cNvPr>
            <p:cNvSpPr txBox="1"/>
            <p:nvPr/>
          </p:nvSpPr>
          <p:spPr>
            <a:xfrm rot="18339916">
              <a:off x="1261577" y="3902841"/>
              <a:ext cx="1177290" cy="923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5400" b="1" dirty="0">
                  <a:solidFill>
                    <a:srgbClr val="932900"/>
                  </a:solidFill>
                  <a:latin typeface="Cochocib Script Latin Pro" panose="02000503000000020003" pitchFamily="2" charset="0"/>
                </a:rPr>
                <a:t>notes</a:t>
              </a:r>
              <a:endParaRPr lang="it-IT" sz="4000" b="1" dirty="0">
                <a:solidFill>
                  <a:srgbClr val="932900"/>
                </a:solidFill>
                <a:latin typeface="Cochocib Script Latin Pro" panose="02000503000000020003" pitchFamily="2" charset="0"/>
              </a:endParaRPr>
            </a:p>
          </p:txBody>
        </p:sp>
      </p:grpSp>
      <p:pic>
        <p:nvPicPr>
          <p:cNvPr id="38" name="Immagine 37">
            <a:extLst>
              <a:ext uri="{FF2B5EF4-FFF2-40B4-BE49-F238E27FC236}">
                <a16:creationId xmlns:a16="http://schemas.microsoft.com/office/drawing/2014/main" id="{830CD7D2-5904-15DA-7A10-3E5F5CC5E9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2911" y="2053411"/>
            <a:ext cx="3593260" cy="26998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magine 8" descr="Immagine che contiene verdura, pianta, Ortaggio a foglia, erba&#10;&#10;Descrizione generata automaticamente">
            <a:extLst>
              <a:ext uri="{FF2B5EF4-FFF2-40B4-BE49-F238E27FC236}">
                <a16:creationId xmlns:a16="http://schemas.microsoft.com/office/drawing/2014/main" id="{8E2445B8-212F-3AD8-F870-4F5852E910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552" y="2136949"/>
            <a:ext cx="2175894" cy="386825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627580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B5060552-77B9-FB6E-266F-69BD67C6A831}"/>
              </a:ext>
            </a:extLst>
          </p:cNvPr>
          <p:cNvCxnSpPr>
            <a:cxnSpLocks/>
          </p:cNvCxnSpPr>
          <p:nvPr/>
        </p:nvCxnSpPr>
        <p:spPr>
          <a:xfrm>
            <a:off x="152400" y="6185775"/>
            <a:ext cx="11854543" cy="2449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1B11A743-DE05-2B81-C4C9-8D2DB869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057" y="6345464"/>
            <a:ext cx="2743200" cy="365125"/>
          </a:xfrm>
        </p:spPr>
        <p:txBody>
          <a:bodyPr/>
          <a:lstStyle/>
          <a:p>
            <a:r>
              <a:rPr lang="it-IT" dirty="0" err="1"/>
              <a:t>Sofija</a:t>
            </a:r>
            <a:r>
              <a:rPr lang="it-IT" dirty="0"/>
              <a:t>, 26 </a:t>
            </a:r>
            <a:r>
              <a:rPr lang="it-IT" dirty="0" err="1"/>
              <a:t>October</a:t>
            </a:r>
            <a:r>
              <a:rPr lang="it-IT" dirty="0"/>
              <a:t> 2023</a:t>
            </a:r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B13F5897-9E32-3D5C-B835-C9A119925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92143" y="6345464"/>
            <a:ext cx="4114800" cy="365125"/>
          </a:xfrm>
        </p:spPr>
        <p:txBody>
          <a:bodyPr/>
          <a:lstStyle/>
          <a:p>
            <a:pPr algn="r"/>
            <a:r>
              <a:rPr lang="it-IT" dirty="0"/>
              <a:t>Martina Cappelletti, ONT Italia</a:t>
            </a:r>
          </a:p>
        </p:txBody>
      </p:sp>
      <p:pic>
        <p:nvPicPr>
          <p:cNvPr id="14" name="Immagine 13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F52D010C-F1AF-4BEF-7AB6-DCF77CF9888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5949" y="70763"/>
            <a:ext cx="550994" cy="485265"/>
          </a:xfrm>
          <a:prstGeom prst="rect">
            <a:avLst/>
          </a:prstGeom>
        </p:spPr>
      </p:pic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EEF6BD53-C871-F5BD-441E-7A1898DC7D1F}"/>
              </a:ext>
            </a:extLst>
          </p:cNvPr>
          <p:cNvCxnSpPr>
            <a:cxnSpLocks/>
          </p:cNvCxnSpPr>
          <p:nvPr/>
        </p:nvCxnSpPr>
        <p:spPr>
          <a:xfrm>
            <a:off x="152400" y="563133"/>
            <a:ext cx="11854543" cy="2449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egnaposto data 1">
            <a:extLst>
              <a:ext uri="{FF2B5EF4-FFF2-40B4-BE49-F238E27FC236}">
                <a16:creationId xmlns:a16="http://schemas.microsoft.com/office/drawing/2014/main" id="{10613150-74C2-C575-150F-8E3BA62AF4A2}"/>
              </a:ext>
            </a:extLst>
          </p:cNvPr>
          <p:cNvSpPr txBox="1">
            <a:spLocks/>
          </p:cNvSpPr>
          <p:nvPr/>
        </p:nvSpPr>
        <p:spPr>
          <a:xfrm>
            <a:off x="185057" y="13083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err="1"/>
              <a:t>Overview</a:t>
            </a:r>
            <a:r>
              <a:rPr lang="it-IT" dirty="0"/>
              <a:t> on </a:t>
            </a:r>
            <a:r>
              <a:rPr lang="it-IT" dirty="0" err="1"/>
              <a:t>tobacco</a:t>
            </a:r>
            <a:r>
              <a:rPr lang="it-IT" dirty="0"/>
              <a:t> </a:t>
            </a:r>
            <a:r>
              <a:rPr lang="it-IT" dirty="0" err="1"/>
              <a:t>plant</a:t>
            </a:r>
            <a:r>
              <a:rPr lang="it-IT" dirty="0"/>
              <a:t> defense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172F487-23D8-E906-0E7B-BECC4A1F5011}"/>
              </a:ext>
            </a:extLst>
          </p:cNvPr>
          <p:cNvSpPr txBox="1"/>
          <p:nvPr/>
        </p:nvSpPr>
        <p:spPr>
          <a:xfrm>
            <a:off x="0" y="703797"/>
            <a:ext cx="12192000" cy="10868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300" dirty="0">
                <a:solidFill>
                  <a:srgbClr val="B3071B"/>
                </a:solidFill>
                <a:latin typeface="Arial Nova Cond Light" panose="020B0306020202020204" pitchFamily="34" charset="0"/>
                <a:ea typeface="+mj-ea"/>
                <a:cs typeface="+mj-cs"/>
              </a:rPr>
              <a:t>The tobacco flea beetle - </a:t>
            </a:r>
            <a:r>
              <a:rPr lang="en-US" sz="4300" i="1" dirty="0" err="1">
                <a:solidFill>
                  <a:srgbClr val="B3071B"/>
                </a:solidFill>
                <a:latin typeface="Arial Nova Cond Light" panose="020B0306020202020204" pitchFamily="34" charset="0"/>
                <a:ea typeface="+mj-ea"/>
                <a:cs typeface="+mj-cs"/>
              </a:rPr>
              <a:t>Epitrix</a:t>
            </a:r>
            <a:r>
              <a:rPr lang="en-US" sz="4300" i="1" dirty="0">
                <a:solidFill>
                  <a:srgbClr val="B3071B"/>
                </a:solidFill>
                <a:latin typeface="Arial Nova Cond Light" panose="020B0306020202020204" pitchFamily="34" charset="0"/>
                <a:ea typeface="+mj-ea"/>
                <a:cs typeface="+mj-cs"/>
              </a:rPr>
              <a:t> </a:t>
            </a:r>
            <a:r>
              <a:rPr lang="en-US" sz="4300" i="1" dirty="0" err="1">
                <a:solidFill>
                  <a:srgbClr val="B3071B"/>
                </a:solidFill>
                <a:latin typeface="Arial Nova Cond Light" panose="020B0306020202020204" pitchFamily="34" charset="0"/>
                <a:ea typeface="+mj-ea"/>
                <a:cs typeface="+mj-cs"/>
              </a:rPr>
              <a:t>hirtipennis</a:t>
            </a:r>
            <a:endParaRPr lang="en-US" sz="4300" i="1" dirty="0">
              <a:solidFill>
                <a:srgbClr val="B3071B"/>
              </a:solidFill>
              <a:latin typeface="Arial Nova Cond Light" panose="020B0306020202020204" pitchFamily="34" charset="0"/>
              <a:ea typeface="+mj-ea"/>
              <a:cs typeface="+mj-cs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i="1" dirty="0">
                <a:solidFill>
                  <a:srgbClr val="B3071B"/>
                </a:solidFill>
                <a:latin typeface="Arial Nova Cond Light" panose="020B0306020202020204" pitchFamily="34" charset="0"/>
                <a:ea typeface="+mj-ea"/>
                <a:cs typeface="+mj-cs"/>
              </a:rPr>
              <a:t>another case study among insects</a:t>
            </a:r>
            <a:endParaRPr lang="en-US" sz="3200" dirty="0">
              <a:solidFill>
                <a:srgbClr val="B3071B"/>
              </a:solidFill>
              <a:latin typeface="Arial Nova Cond Light" panose="020B0306020202020204" pitchFamily="34" charset="0"/>
              <a:ea typeface="+mj-ea"/>
              <a:cs typeface="+mj-cs"/>
            </a:endParaRPr>
          </a:p>
        </p:txBody>
      </p:sp>
      <p:pic>
        <p:nvPicPr>
          <p:cNvPr id="10" name="Immagine 9" descr="Immagine che contiene verdura, Ortaggio a foglia, Patologia vegetale, verde&#10;&#10;Descrizione generata automaticamente">
            <a:extLst>
              <a:ext uri="{FF2B5EF4-FFF2-40B4-BE49-F238E27FC236}">
                <a16:creationId xmlns:a16="http://schemas.microsoft.com/office/drawing/2014/main" id="{E422CDB8-4792-0381-AB67-12A82236F9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98" y="1561197"/>
            <a:ext cx="2320959" cy="41261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238578C9-FA83-D026-BF7C-F95E3FC03E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4701725"/>
            <a:ext cx="3810330" cy="13488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411A83C9-73EB-5238-4285-8672182BF4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2482" y="1561197"/>
            <a:ext cx="3074461" cy="2689324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6" name="Gruppo 25">
            <a:extLst>
              <a:ext uri="{FF2B5EF4-FFF2-40B4-BE49-F238E27FC236}">
                <a16:creationId xmlns:a16="http://schemas.microsoft.com/office/drawing/2014/main" id="{7FF06D7B-9668-18D8-FC0B-96843E3A13B4}"/>
              </a:ext>
            </a:extLst>
          </p:cNvPr>
          <p:cNvGrpSpPr/>
          <p:nvPr/>
        </p:nvGrpSpPr>
        <p:grpSpPr>
          <a:xfrm>
            <a:off x="4035546" y="1949120"/>
            <a:ext cx="4053960" cy="2641099"/>
            <a:chOff x="3482885" y="2019466"/>
            <a:chExt cx="4053960" cy="2641099"/>
          </a:xfrm>
        </p:grpSpPr>
        <p:grpSp>
          <p:nvGrpSpPr>
            <p:cNvPr id="22" name="Gruppo 21">
              <a:extLst>
                <a:ext uri="{FF2B5EF4-FFF2-40B4-BE49-F238E27FC236}">
                  <a16:creationId xmlns:a16="http://schemas.microsoft.com/office/drawing/2014/main" id="{3AD0DB46-8C0C-BEAB-9533-D10718F23470}"/>
                </a:ext>
              </a:extLst>
            </p:cNvPr>
            <p:cNvGrpSpPr/>
            <p:nvPr/>
          </p:nvGrpSpPr>
          <p:grpSpPr>
            <a:xfrm>
              <a:off x="3482885" y="2019466"/>
              <a:ext cx="4053960" cy="2641099"/>
              <a:chOff x="3482885" y="2019466"/>
              <a:chExt cx="4053960" cy="2641099"/>
            </a:xfrm>
          </p:grpSpPr>
          <p:pic>
            <p:nvPicPr>
              <p:cNvPr id="20" name="Immagine 19">
                <a:extLst>
                  <a:ext uri="{FF2B5EF4-FFF2-40B4-BE49-F238E27FC236}">
                    <a16:creationId xmlns:a16="http://schemas.microsoft.com/office/drawing/2014/main" id="{C89C44C8-6360-AB39-B371-D05E1AD255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520757" y="2107644"/>
                <a:ext cx="4016088" cy="2552921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B1D15AE8-43DD-A578-CA05-8A2247AD4EAA}"/>
                  </a:ext>
                </a:extLst>
              </p:cNvPr>
              <p:cNvSpPr txBox="1"/>
              <p:nvPr/>
            </p:nvSpPr>
            <p:spPr>
              <a:xfrm>
                <a:off x="3482885" y="2019466"/>
                <a:ext cx="22328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400" b="1" dirty="0">
                    <a:solidFill>
                      <a:schemeClr val="bg1"/>
                    </a:solidFill>
                    <a:latin typeface="Arial Nova Cond Light" panose="020B0306020202020204" pitchFamily="34" charset="0"/>
                  </a:rPr>
                  <a:t>www.ipmimages.org</a:t>
                </a:r>
              </a:p>
            </p:txBody>
          </p:sp>
        </p:grpSp>
        <p:sp>
          <p:nvSpPr>
            <p:cNvPr id="23" name="Ovale 22">
              <a:extLst>
                <a:ext uri="{FF2B5EF4-FFF2-40B4-BE49-F238E27FC236}">
                  <a16:creationId xmlns:a16="http://schemas.microsoft.com/office/drawing/2014/main" id="{31984B44-180C-DA45-F45B-955FC616FE40}"/>
                </a:ext>
              </a:extLst>
            </p:cNvPr>
            <p:cNvSpPr/>
            <p:nvPr/>
          </p:nvSpPr>
          <p:spPr>
            <a:xfrm>
              <a:off x="5600700" y="2747482"/>
              <a:ext cx="354330" cy="381066"/>
            </a:xfrm>
            <a:prstGeom prst="ellipse">
              <a:avLst/>
            </a:prstGeom>
            <a:noFill/>
            <a:ln w="444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25" name="Connettore 2 24">
              <a:extLst>
                <a:ext uri="{FF2B5EF4-FFF2-40B4-BE49-F238E27FC236}">
                  <a16:creationId xmlns:a16="http://schemas.microsoft.com/office/drawing/2014/main" id="{35DB994E-DF96-7C0F-D2BF-F3945E3EF3C8}"/>
                </a:ext>
              </a:extLst>
            </p:cNvPr>
            <p:cNvCxnSpPr/>
            <p:nvPr/>
          </p:nvCxnSpPr>
          <p:spPr>
            <a:xfrm flipH="1">
              <a:off x="5875020" y="2228850"/>
              <a:ext cx="220980" cy="518632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266951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B5060552-77B9-FB6E-266F-69BD67C6A831}"/>
              </a:ext>
            </a:extLst>
          </p:cNvPr>
          <p:cNvCxnSpPr>
            <a:cxnSpLocks/>
          </p:cNvCxnSpPr>
          <p:nvPr/>
        </p:nvCxnSpPr>
        <p:spPr>
          <a:xfrm>
            <a:off x="152400" y="6260922"/>
            <a:ext cx="11854543" cy="2449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1B11A743-DE05-2B81-C4C9-8D2DB869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057" y="6345464"/>
            <a:ext cx="2743200" cy="365125"/>
          </a:xfrm>
        </p:spPr>
        <p:txBody>
          <a:bodyPr/>
          <a:lstStyle/>
          <a:p>
            <a:r>
              <a:rPr lang="it-IT" dirty="0" err="1"/>
              <a:t>Sofija</a:t>
            </a:r>
            <a:r>
              <a:rPr lang="it-IT" dirty="0"/>
              <a:t>, 26 </a:t>
            </a:r>
            <a:r>
              <a:rPr lang="it-IT" dirty="0" err="1"/>
              <a:t>October</a:t>
            </a:r>
            <a:r>
              <a:rPr lang="it-IT" dirty="0"/>
              <a:t> 2023</a:t>
            </a:r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B13F5897-9E32-3D5C-B835-C9A119925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92143" y="6345464"/>
            <a:ext cx="4114800" cy="365125"/>
          </a:xfrm>
        </p:spPr>
        <p:txBody>
          <a:bodyPr/>
          <a:lstStyle/>
          <a:p>
            <a:pPr algn="r"/>
            <a:r>
              <a:rPr lang="it-IT" dirty="0"/>
              <a:t>Martina Cappelletti, ONT Italia</a:t>
            </a:r>
          </a:p>
        </p:txBody>
      </p:sp>
      <p:pic>
        <p:nvPicPr>
          <p:cNvPr id="14" name="Immagine 13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F52D010C-F1AF-4BEF-7AB6-DCF77CF9888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5949" y="70763"/>
            <a:ext cx="550994" cy="485265"/>
          </a:xfrm>
          <a:prstGeom prst="rect">
            <a:avLst/>
          </a:prstGeom>
        </p:spPr>
      </p:pic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EEF6BD53-C871-F5BD-441E-7A1898DC7D1F}"/>
              </a:ext>
            </a:extLst>
          </p:cNvPr>
          <p:cNvCxnSpPr>
            <a:cxnSpLocks/>
          </p:cNvCxnSpPr>
          <p:nvPr/>
        </p:nvCxnSpPr>
        <p:spPr>
          <a:xfrm>
            <a:off x="152400" y="563133"/>
            <a:ext cx="11854543" cy="2449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egnaposto data 1">
            <a:extLst>
              <a:ext uri="{FF2B5EF4-FFF2-40B4-BE49-F238E27FC236}">
                <a16:creationId xmlns:a16="http://schemas.microsoft.com/office/drawing/2014/main" id="{10613150-74C2-C575-150F-8E3BA62AF4A2}"/>
              </a:ext>
            </a:extLst>
          </p:cNvPr>
          <p:cNvSpPr txBox="1">
            <a:spLocks/>
          </p:cNvSpPr>
          <p:nvPr/>
        </p:nvSpPr>
        <p:spPr>
          <a:xfrm>
            <a:off x="185057" y="13083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err="1"/>
              <a:t>Overview</a:t>
            </a:r>
            <a:r>
              <a:rPr lang="it-IT" dirty="0"/>
              <a:t> on </a:t>
            </a:r>
            <a:r>
              <a:rPr lang="it-IT" dirty="0" err="1"/>
              <a:t>tobacco</a:t>
            </a:r>
            <a:r>
              <a:rPr lang="it-IT" dirty="0"/>
              <a:t> </a:t>
            </a:r>
            <a:r>
              <a:rPr lang="it-IT" dirty="0" err="1"/>
              <a:t>plant</a:t>
            </a:r>
            <a:r>
              <a:rPr lang="it-IT" dirty="0"/>
              <a:t> defense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AC376C4-CCDB-6A77-91DD-60A34D7E82D0}"/>
              </a:ext>
            </a:extLst>
          </p:cNvPr>
          <p:cNvSpPr txBox="1"/>
          <p:nvPr/>
        </p:nvSpPr>
        <p:spPr>
          <a:xfrm>
            <a:off x="0" y="703797"/>
            <a:ext cx="12192000" cy="10868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300" dirty="0">
                <a:solidFill>
                  <a:srgbClr val="B3071B"/>
                </a:solidFill>
                <a:latin typeface="Arial Nova Cond Light" panose="020B0306020202020204" pitchFamily="34" charset="0"/>
                <a:ea typeface="+mj-ea"/>
                <a:cs typeface="+mj-cs"/>
              </a:rPr>
              <a:t>Suckers control 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i="1" dirty="0">
                <a:solidFill>
                  <a:srgbClr val="B3071B"/>
                </a:solidFill>
                <a:latin typeface="Arial Nova Cond Light" panose="020B0306020202020204" pitchFamily="34" charset="0"/>
                <a:ea typeface="+mj-ea"/>
                <a:cs typeface="+mj-cs"/>
              </a:rPr>
              <a:t>Experimental trials testing a specific formulation based on pelargonic acid</a:t>
            </a:r>
            <a:endParaRPr lang="en-US" sz="3200" dirty="0">
              <a:solidFill>
                <a:srgbClr val="B3071B"/>
              </a:solidFill>
              <a:latin typeface="Arial Nova Cond Light" panose="020B0306020202020204" pitchFamily="34" charset="0"/>
              <a:ea typeface="+mj-ea"/>
              <a:cs typeface="+mj-cs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8EAE9DEF-AD3B-DAF1-E744-2061999E99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27" t="37100" r="-1823" b="15559"/>
          <a:stretch/>
        </p:blipFill>
        <p:spPr>
          <a:xfrm>
            <a:off x="4786509" y="2365723"/>
            <a:ext cx="3538630" cy="2540555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3" name="Gruppo 22">
            <a:extLst>
              <a:ext uri="{FF2B5EF4-FFF2-40B4-BE49-F238E27FC236}">
                <a16:creationId xmlns:a16="http://schemas.microsoft.com/office/drawing/2014/main" id="{CA2A9D5E-59A1-394D-162B-D698D63B3B4A}"/>
              </a:ext>
            </a:extLst>
          </p:cNvPr>
          <p:cNvGrpSpPr/>
          <p:nvPr/>
        </p:nvGrpSpPr>
        <p:grpSpPr>
          <a:xfrm>
            <a:off x="152400" y="2365723"/>
            <a:ext cx="4487441" cy="2540555"/>
            <a:chOff x="152400" y="2365723"/>
            <a:chExt cx="4487441" cy="2540555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69234B58-B444-2B05-26F7-01D52255E6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2400" y="2365723"/>
              <a:ext cx="4487441" cy="25405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491E3B00-1178-C20F-4284-FEE1FE4A3DBD}"/>
                </a:ext>
              </a:extLst>
            </p:cNvPr>
            <p:cNvSpPr txBox="1"/>
            <p:nvPr/>
          </p:nvSpPr>
          <p:spPr>
            <a:xfrm>
              <a:off x="1093623" y="3868360"/>
              <a:ext cx="1466697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900" dirty="0">
                  <a:latin typeface="Arial Nova Cond Light" panose="020B0306020202020204" pitchFamily="34" charset="0"/>
                </a:rPr>
                <a:t>The external cuticle is damaged</a:t>
              </a:r>
              <a:endParaRPr lang="it-IT" sz="900" dirty="0">
                <a:latin typeface="Arial Nova Cond Light" panose="020B0306020202020204" pitchFamily="34" charset="0"/>
              </a:endParaRPr>
            </a:p>
          </p:txBody>
        </p: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663584BC-86CA-DC7F-8263-809F6E6AAB86}"/>
                </a:ext>
              </a:extLst>
            </p:cNvPr>
            <p:cNvSpPr txBox="1"/>
            <p:nvPr/>
          </p:nvSpPr>
          <p:spPr>
            <a:xfrm>
              <a:off x="2928257" y="3910345"/>
              <a:ext cx="1289413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900" dirty="0">
                  <a:latin typeface="Arial Nova Cond Light" panose="020B0306020202020204" pitchFamily="34" charset="0"/>
                </a:rPr>
                <a:t>Plant tissues dehydration</a:t>
              </a:r>
              <a:endParaRPr lang="it-IT" sz="900" dirty="0">
                <a:latin typeface="Arial Nova Cond Light" panose="020B0306020202020204" pitchFamily="34" charset="0"/>
              </a:endParaRPr>
            </a:p>
          </p:txBody>
        </p: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EFEAD133-F6DE-3138-E230-BCD950E08EF4}"/>
                </a:ext>
              </a:extLst>
            </p:cNvPr>
            <p:cNvSpPr txBox="1"/>
            <p:nvPr/>
          </p:nvSpPr>
          <p:spPr>
            <a:xfrm>
              <a:off x="990230" y="4652676"/>
              <a:ext cx="1383030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900" dirty="0">
                  <a:latin typeface="Arial Nova Cond Light" panose="020B0306020202020204" pitchFamily="34" charset="0"/>
                </a:rPr>
                <a:t>Rapid desiccation and drying</a:t>
              </a:r>
              <a:endParaRPr lang="it-IT" sz="900" dirty="0">
                <a:latin typeface="Arial Nova Cond Light" panose="020B0306020202020204" pitchFamily="34" charset="0"/>
              </a:endParaRPr>
            </a:p>
          </p:txBody>
        </p:sp>
      </p:grp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CEEE319A-0AD2-3FEF-0DF4-2BF1DD307E1F}"/>
              </a:ext>
            </a:extLst>
          </p:cNvPr>
          <p:cNvSpPr txBox="1"/>
          <p:nvPr/>
        </p:nvSpPr>
        <p:spPr>
          <a:xfrm>
            <a:off x="4959444" y="4475753"/>
            <a:ext cx="3132996" cy="369332"/>
          </a:xfrm>
          <a:prstGeom prst="rect">
            <a:avLst/>
          </a:prstGeom>
          <a:solidFill>
            <a:srgbClr val="CAD500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Arial Nova Cond Light" panose="020B0306020202020204" pitchFamily="34" charset="0"/>
              </a:rPr>
              <a:t>3 HOURS AFTER TREATMENT</a:t>
            </a:r>
            <a:endParaRPr lang="it-IT" b="1" dirty="0">
              <a:solidFill>
                <a:schemeClr val="accent2">
                  <a:lumMod val="75000"/>
                </a:schemeClr>
              </a:solidFill>
              <a:latin typeface="Arial Nova Cond Light" panose="020B0306020202020204" pitchFamily="34" charset="0"/>
            </a:endParaRPr>
          </a:p>
        </p:txBody>
      </p:sp>
      <p:pic>
        <p:nvPicPr>
          <p:cNvPr id="26" name="Immagine 25">
            <a:extLst>
              <a:ext uri="{FF2B5EF4-FFF2-40B4-BE49-F238E27FC236}">
                <a16:creationId xmlns:a16="http://schemas.microsoft.com/office/drawing/2014/main" id="{10D16B05-9EAA-D1BB-2A8B-8EFEE53F3E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9444" y="2433279"/>
            <a:ext cx="584106" cy="365563"/>
          </a:xfrm>
          <a:prstGeom prst="rect">
            <a:avLst/>
          </a:prstGeom>
        </p:spPr>
      </p:pic>
      <p:grpSp>
        <p:nvGrpSpPr>
          <p:cNvPr id="19" name="Gruppo 18">
            <a:extLst>
              <a:ext uri="{FF2B5EF4-FFF2-40B4-BE49-F238E27FC236}">
                <a16:creationId xmlns:a16="http://schemas.microsoft.com/office/drawing/2014/main" id="{4CFDE989-FB02-F9FE-F006-6FB8F0110487}"/>
              </a:ext>
            </a:extLst>
          </p:cNvPr>
          <p:cNvGrpSpPr/>
          <p:nvPr/>
        </p:nvGrpSpPr>
        <p:grpSpPr>
          <a:xfrm>
            <a:off x="8466363" y="2031163"/>
            <a:ext cx="3412214" cy="3311172"/>
            <a:chOff x="8466363" y="2031163"/>
            <a:chExt cx="3412214" cy="3311172"/>
          </a:xfrm>
        </p:grpSpPr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0DE41A88-D813-6568-160E-873FDD27B4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grayscl/>
            </a:blip>
            <a:stretch>
              <a:fillRect/>
            </a:stretch>
          </p:blipFill>
          <p:spPr>
            <a:xfrm>
              <a:off x="8471807" y="2031163"/>
              <a:ext cx="3406770" cy="331117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F6096C14-D32B-ED66-AB88-426D990DCA10}"/>
                </a:ext>
              </a:extLst>
            </p:cNvPr>
            <p:cNvSpPr txBox="1"/>
            <p:nvPr/>
          </p:nvSpPr>
          <p:spPr>
            <a:xfrm>
              <a:off x="9561534" y="4169051"/>
              <a:ext cx="2288857" cy="1077218"/>
            </a:xfrm>
            <a:prstGeom prst="rect">
              <a:avLst/>
            </a:prstGeom>
            <a:solidFill>
              <a:srgbClr val="FAFAFA"/>
            </a:solidFill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sz="1600" dirty="0">
                  <a:latin typeface="Arial Nova Cond Light" panose="020B0306020202020204" pitchFamily="34" charset="0"/>
                </a:rPr>
                <a:t>PHENOLOGICAL STAGE:</a:t>
              </a:r>
            </a:p>
            <a:p>
              <a:r>
                <a:rPr lang="it-IT" sz="1600" dirty="0">
                  <a:latin typeface="Arial Nova Cond Light" panose="020B0306020202020204" pitchFamily="34" charset="0"/>
                </a:rPr>
                <a:t>-</a:t>
              </a:r>
              <a:r>
                <a:rPr lang="it-IT" sz="1600" dirty="0" err="1">
                  <a:latin typeface="Arial Nova Cond Light" panose="020B0306020202020204" pitchFamily="34" charset="0"/>
                </a:rPr>
                <a:t>Suckers</a:t>
              </a:r>
              <a:r>
                <a:rPr lang="it-IT" sz="1600" dirty="0">
                  <a:latin typeface="Arial Nova Cond Light" panose="020B0306020202020204" pitchFamily="34" charset="0"/>
                </a:rPr>
                <a:t> </a:t>
              </a:r>
              <a:r>
                <a:rPr lang="it-IT" sz="1600" dirty="0" err="1">
                  <a:latin typeface="Arial Nova Cond Light" panose="020B0306020202020204" pitchFamily="34" charset="0"/>
                </a:rPr>
                <a:t>growth</a:t>
              </a:r>
              <a:r>
                <a:rPr lang="it-IT" sz="1600" dirty="0">
                  <a:latin typeface="Arial Nova Cond Light" panose="020B0306020202020204" pitchFamily="34" charset="0"/>
                </a:rPr>
                <a:t>: 0-3cm </a:t>
              </a:r>
            </a:p>
            <a:p>
              <a:r>
                <a:rPr lang="it-IT" sz="1600" dirty="0">
                  <a:latin typeface="Arial Nova Cond Light" panose="020B0306020202020204" pitchFamily="34" charset="0"/>
                </a:rPr>
                <a:t>(&lt;1-2cm)</a:t>
              </a:r>
            </a:p>
            <a:p>
              <a:endParaRPr lang="it-IT" sz="1600" dirty="0">
                <a:latin typeface="Arial Nova Cond Light" panose="020B0306020202020204" pitchFamily="34" charset="0"/>
              </a:endParaRPr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A4424464-7FCF-C8C6-4B51-D6F043501B8E}"/>
                </a:ext>
              </a:extLst>
            </p:cNvPr>
            <p:cNvSpPr txBox="1"/>
            <p:nvPr/>
          </p:nvSpPr>
          <p:spPr>
            <a:xfrm>
              <a:off x="8466363" y="2139604"/>
              <a:ext cx="3347404" cy="64633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Arial Nova Cond Light" panose="020B0306020202020204" pitchFamily="34" charset="0"/>
                </a:rPr>
                <a:t>ADVICE FOR THE CORRECT APPLICATION</a:t>
              </a:r>
            </a:p>
          </p:txBody>
        </p: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BC3558A2-3CF3-B252-3435-734944CA36A0}"/>
                </a:ext>
              </a:extLst>
            </p:cNvPr>
            <p:cNvSpPr txBox="1"/>
            <p:nvPr/>
          </p:nvSpPr>
          <p:spPr>
            <a:xfrm>
              <a:off x="9556889" y="2811691"/>
              <a:ext cx="2288857" cy="1323439"/>
            </a:xfrm>
            <a:prstGeom prst="rect">
              <a:avLst/>
            </a:prstGeom>
            <a:solidFill>
              <a:srgbClr val="FAFAFA"/>
            </a:solidFill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Arial Nova Cond Light" panose="020B0306020202020204" pitchFamily="34" charset="0"/>
                </a:rPr>
                <a:t>WEATHER:</a:t>
              </a:r>
            </a:p>
            <a:p>
              <a:r>
                <a:rPr lang="en-US" sz="1600" dirty="0">
                  <a:latin typeface="Arial Nova Cond Light" panose="020B0306020202020204" pitchFamily="34" charset="0"/>
                </a:rPr>
                <a:t>-Temperature: &gt; 15°C</a:t>
              </a:r>
            </a:p>
            <a:p>
              <a:r>
                <a:rPr lang="en-US" sz="1600" dirty="0">
                  <a:latin typeface="Arial Nova Cond Light" panose="020B0306020202020204" pitchFamily="34" charset="0"/>
                </a:rPr>
                <a:t>-Good brightness</a:t>
              </a:r>
            </a:p>
            <a:p>
              <a:r>
                <a:rPr lang="it-IT" sz="1600" dirty="0">
                  <a:latin typeface="Arial Nova Cond Light" panose="020B0306020202020204" pitchFamily="34" charset="0"/>
                </a:rPr>
                <a:t>-Dry </a:t>
              </a:r>
              <a:r>
                <a:rPr lang="it-IT" sz="1600" dirty="0" err="1">
                  <a:latin typeface="Arial Nova Cond Light" panose="020B0306020202020204" pitchFamily="34" charset="0"/>
                </a:rPr>
                <a:t>vegetation</a:t>
              </a:r>
              <a:endParaRPr lang="it-IT" sz="1600" dirty="0">
                <a:latin typeface="Arial Nova Cond Light" panose="020B0306020202020204" pitchFamily="34" charset="0"/>
              </a:endParaRPr>
            </a:p>
            <a:p>
              <a:endParaRPr lang="it-IT" sz="1600" dirty="0">
                <a:latin typeface="Arial Nova Cond Light" panose="020B0306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4955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224BE409-461F-E1D8-91F0-6A845F2BF275}"/>
              </a:ext>
            </a:extLst>
          </p:cNvPr>
          <p:cNvSpPr txBox="1"/>
          <p:nvPr/>
        </p:nvSpPr>
        <p:spPr>
          <a:xfrm>
            <a:off x="0" y="1418768"/>
            <a:ext cx="12192000" cy="489364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Arial Nova Cond Light" panose="020B0306020202020204" pitchFamily="34" charset="0"/>
              </a:rPr>
              <a:t>EU green policies should take account of the </a:t>
            </a:r>
            <a:r>
              <a:rPr lang="en-US" sz="2600" b="1" dirty="0">
                <a:latin typeface="Arial Nova Cond Light" panose="020B0306020202020204" pitchFamily="34" charset="0"/>
              </a:rPr>
              <a:t>economic sustainability of tobacco farms</a:t>
            </a:r>
            <a:r>
              <a:rPr lang="en-US" sz="2600" dirty="0">
                <a:latin typeface="Arial Nova Cond Light" panose="020B0306020202020204" pitchFamily="34" charset="0"/>
              </a:rPr>
              <a:t>, considering the side effects of climate change, wars and pandemic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dirty="0">
              <a:latin typeface="Arial Nova Cond Light" panose="020B0306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Arial Nova Cond Light" panose="020B0306020202020204" pitchFamily="34" charset="0"/>
              </a:rPr>
              <a:t>Further economic pressures on European tobacco farmers could lead to the abandonment of this crop, with an </a:t>
            </a:r>
            <a:r>
              <a:rPr lang="en-US" sz="2600" b="1" dirty="0">
                <a:latin typeface="Arial Nova Cond Light" panose="020B0306020202020204" pitchFamily="34" charset="0"/>
              </a:rPr>
              <a:t>increase of imports of untracked </a:t>
            </a:r>
            <a:r>
              <a:rPr lang="en-US" sz="2600" dirty="0">
                <a:latin typeface="Arial Nova Cond Light" panose="020B0306020202020204" pitchFamily="34" charset="0"/>
              </a:rPr>
              <a:t>and</a:t>
            </a:r>
            <a:r>
              <a:rPr lang="en-US" sz="2600" b="1" dirty="0">
                <a:latin typeface="Arial Nova Cond Light" panose="020B0306020202020204" pitchFamily="34" charset="0"/>
              </a:rPr>
              <a:t> uncontrolled tobacco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b="1" dirty="0">
              <a:latin typeface="Arial Nova Cond Light" panose="020B0306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Arial Nova Cond Light" panose="020B0306020202020204" pitchFamily="34" charset="0"/>
              </a:rPr>
              <a:t>Need of </a:t>
            </a:r>
            <a:r>
              <a:rPr lang="en-US" sz="2600" b="1" dirty="0">
                <a:latin typeface="Arial Nova Cond Light" panose="020B0306020202020204" pitchFamily="34" charset="0"/>
              </a:rPr>
              <a:t>facilitated procedures to get an exceptional authorization</a:t>
            </a:r>
            <a:r>
              <a:rPr lang="en-US" sz="2600" dirty="0">
                <a:latin typeface="Arial Nova Cond Light" panose="020B0306020202020204" pitchFamily="34" charset="0"/>
              </a:rPr>
              <a:t> of an active ingredient for minor crops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dirty="0">
              <a:latin typeface="Arial Nova Cond Light" panose="020B0306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Arial Nova Cond Light" panose="020B0306020202020204" pitchFamily="34" charset="0"/>
              </a:rPr>
              <a:t>Need of </a:t>
            </a:r>
            <a:r>
              <a:rPr lang="en-US" sz="2600" b="1" dirty="0">
                <a:latin typeface="Arial Nova Cond Light" panose="020B0306020202020204" pitchFamily="34" charset="0"/>
              </a:rPr>
              <a:t>investments </a:t>
            </a:r>
            <a:r>
              <a:rPr lang="en-US" sz="2600" dirty="0">
                <a:latin typeface="Arial Nova Cond Light" panose="020B0306020202020204" pitchFamily="34" charset="0"/>
              </a:rPr>
              <a:t>by</a:t>
            </a:r>
            <a:r>
              <a:rPr lang="en-US" sz="2600" b="1" dirty="0">
                <a:latin typeface="Arial Nova Cond Light" panose="020B0306020202020204" pitchFamily="34" charset="0"/>
              </a:rPr>
              <a:t> </a:t>
            </a:r>
            <a:r>
              <a:rPr lang="en-US" sz="2600" b="1" dirty="0" err="1">
                <a:latin typeface="Arial Nova Cond Light" panose="020B0306020202020204" pitchFamily="34" charset="0"/>
              </a:rPr>
              <a:t>agro</a:t>
            </a:r>
            <a:r>
              <a:rPr lang="en-US" sz="2600" b="1" dirty="0">
                <a:latin typeface="Arial Nova Cond Light" panose="020B0306020202020204" pitchFamily="34" charset="0"/>
              </a:rPr>
              <a:t>-chemical companies </a:t>
            </a:r>
            <a:r>
              <a:rPr lang="en-US" sz="2600" dirty="0">
                <a:latin typeface="Arial Nova Cond Light" panose="020B0306020202020204" pitchFamily="34" charset="0"/>
              </a:rPr>
              <a:t>and</a:t>
            </a:r>
            <a:r>
              <a:rPr lang="en-US" sz="2600" b="1" dirty="0">
                <a:latin typeface="Arial Nova Cond Light" panose="020B0306020202020204" pitchFamily="34" charset="0"/>
              </a:rPr>
              <a:t> Research centers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b="1" dirty="0">
              <a:latin typeface="Arial Nova Cond Light" panose="020B0306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Arial Nova Cond Light" panose="020B0306020202020204" pitchFamily="34" charset="0"/>
              </a:rPr>
              <a:t>Reliable agreements with </a:t>
            </a:r>
            <a:r>
              <a:rPr lang="en-US" sz="2600" b="1" dirty="0">
                <a:latin typeface="Arial Nova Cond Light" panose="020B0306020202020204" pitchFamily="34" charset="0"/>
              </a:rPr>
              <a:t>supply chain partners </a:t>
            </a:r>
            <a:r>
              <a:rPr lang="en-US" sz="2600" dirty="0">
                <a:latin typeface="Arial Nova Cond Light" panose="020B0306020202020204" pitchFamily="34" charset="0"/>
              </a:rPr>
              <a:t>(Coldiretti - Philip Morris Italia – ONT Italia)</a:t>
            </a: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B5060552-77B9-FB6E-266F-69BD67C6A831}"/>
              </a:ext>
            </a:extLst>
          </p:cNvPr>
          <p:cNvCxnSpPr>
            <a:cxnSpLocks/>
          </p:cNvCxnSpPr>
          <p:nvPr/>
        </p:nvCxnSpPr>
        <p:spPr>
          <a:xfrm>
            <a:off x="152400" y="6260922"/>
            <a:ext cx="11854543" cy="2449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1B11A743-DE05-2B81-C4C9-8D2DB869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057" y="6345464"/>
            <a:ext cx="2743200" cy="365125"/>
          </a:xfrm>
        </p:spPr>
        <p:txBody>
          <a:bodyPr/>
          <a:lstStyle/>
          <a:p>
            <a:r>
              <a:rPr lang="it-IT" dirty="0" err="1"/>
              <a:t>Sofija</a:t>
            </a:r>
            <a:r>
              <a:rPr lang="it-IT" dirty="0"/>
              <a:t>, 26 </a:t>
            </a:r>
            <a:r>
              <a:rPr lang="it-IT" dirty="0" err="1"/>
              <a:t>October</a:t>
            </a:r>
            <a:r>
              <a:rPr lang="it-IT" dirty="0"/>
              <a:t> 2023</a:t>
            </a:r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B13F5897-9E32-3D5C-B835-C9A119925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92143" y="6345464"/>
            <a:ext cx="4114800" cy="365125"/>
          </a:xfrm>
        </p:spPr>
        <p:txBody>
          <a:bodyPr/>
          <a:lstStyle/>
          <a:p>
            <a:pPr algn="r"/>
            <a:r>
              <a:rPr lang="it-IT" dirty="0"/>
              <a:t>Martina Cappelletti, ONT Italia</a:t>
            </a:r>
          </a:p>
        </p:txBody>
      </p:sp>
      <p:pic>
        <p:nvPicPr>
          <p:cNvPr id="14" name="Immagine 13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F52D010C-F1AF-4BEF-7AB6-DCF77CF9888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5949" y="70763"/>
            <a:ext cx="550994" cy="485265"/>
          </a:xfrm>
          <a:prstGeom prst="rect">
            <a:avLst/>
          </a:prstGeom>
        </p:spPr>
      </p:pic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EEF6BD53-C871-F5BD-441E-7A1898DC7D1F}"/>
              </a:ext>
            </a:extLst>
          </p:cNvPr>
          <p:cNvCxnSpPr>
            <a:cxnSpLocks/>
          </p:cNvCxnSpPr>
          <p:nvPr/>
        </p:nvCxnSpPr>
        <p:spPr>
          <a:xfrm>
            <a:off x="152400" y="563133"/>
            <a:ext cx="11854543" cy="2449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egnaposto data 1">
            <a:extLst>
              <a:ext uri="{FF2B5EF4-FFF2-40B4-BE49-F238E27FC236}">
                <a16:creationId xmlns:a16="http://schemas.microsoft.com/office/drawing/2014/main" id="{10613150-74C2-C575-150F-8E3BA62AF4A2}"/>
              </a:ext>
            </a:extLst>
          </p:cNvPr>
          <p:cNvSpPr txBox="1">
            <a:spLocks/>
          </p:cNvSpPr>
          <p:nvPr/>
        </p:nvSpPr>
        <p:spPr>
          <a:xfrm>
            <a:off x="185057" y="13083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err="1"/>
              <a:t>Overview</a:t>
            </a:r>
            <a:r>
              <a:rPr lang="it-IT" dirty="0"/>
              <a:t> on </a:t>
            </a:r>
            <a:r>
              <a:rPr lang="it-IT" dirty="0" err="1"/>
              <a:t>tobacco</a:t>
            </a:r>
            <a:r>
              <a:rPr lang="it-IT" dirty="0"/>
              <a:t> </a:t>
            </a:r>
            <a:r>
              <a:rPr lang="it-IT" dirty="0" err="1"/>
              <a:t>plant</a:t>
            </a:r>
            <a:r>
              <a:rPr lang="it-IT" dirty="0"/>
              <a:t> defense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AC376C4-CCDB-6A77-91DD-60A34D7E82D0}"/>
              </a:ext>
            </a:extLst>
          </p:cNvPr>
          <p:cNvSpPr txBox="1"/>
          <p:nvPr/>
        </p:nvSpPr>
        <p:spPr>
          <a:xfrm>
            <a:off x="0" y="418047"/>
            <a:ext cx="12192000" cy="10868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300" dirty="0">
                <a:solidFill>
                  <a:srgbClr val="B3071B"/>
                </a:solidFill>
                <a:latin typeface="Arial Nova Cond Light" panose="020B0306020202020204" pitchFamily="34" charset="0"/>
                <a:ea typeface="+mj-ea"/>
                <a:cs typeface="+mj-cs"/>
              </a:rPr>
              <a:t>Conclusions and </a:t>
            </a:r>
            <a:r>
              <a:rPr lang="en-US" sz="4300" dirty="0" err="1">
                <a:solidFill>
                  <a:srgbClr val="B3071B"/>
                </a:solidFill>
                <a:latin typeface="Arial Nova Cond Light" panose="020B0306020202020204" pitchFamily="34" charset="0"/>
                <a:ea typeface="+mj-ea"/>
                <a:cs typeface="+mj-cs"/>
              </a:rPr>
              <a:t>persperctives</a:t>
            </a:r>
            <a:endParaRPr lang="en-US" sz="4300" dirty="0">
              <a:solidFill>
                <a:srgbClr val="B3071B"/>
              </a:solidFill>
              <a:latin typeface="Arial Nova Cond Light" panose="020B0306020202020204" pitchFamily="34" charset="0"/>
              <a:ea typeface="+mj-ea"/>
              <a:cs typeface="+mj-cs"/>
            </a:endParaRP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62D970E1-A10A-1FBF-711D-114071C785E0}"/>
              </a:ext>
            </a:extLst>
          </p:cNvPr>
          <p:cNvGrpSpPr/>
          <p:nvPr/>
        </p:nvGrpSpPr>
        <p:grpSpPr>
          <a:xfrm>
            <a:off x="9706548" y="4274842"/>
            <a:ext cx="2076933" cy="1491721"/>
            <a:chOff x="9763699" y="4648159"/>
            <a:chExt cx="1537807" cy="1154444"/>
          </a:xfrm>
        </p:grpSpPr>
        <p:pic>
          <p:nvPicPr>
            <p:cNvPr id="6" name="Picture 2" descr="tobacco leaf icon">
              <a:extLst>
                <a:ext uri="{FF2B5EF4-FFF2-40B4-BE49-F238E27FC236}">
                  <a16:creationId xmlns:a16="http://schemas.microsoft.com/office/drawing/2014/main" id="{00448202-3AC3-E55E-3B23-084A5E5C47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841822">
              <a:off x="10280312" y="4752767"/>
              <a:ext cx="1101797" cy="940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tobacco leaf icon">
              <a:extLst>
                <a:ext uri="{FF2B5EF4-FFF2-40B4-BE49-F238E27FC236}">
                  <a16:creationId xmlns:a16="http://schemas.microsoft.com/office/drawing/2014/main" id="{D8100C80-30F2-AE5A-BEBB-6C9D51A117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216833" flipV="1">
              <a:off x="9662559" y="4749299"/>
              <a:ext cx="1154444" cy="95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31404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B4BF328-E92E-0C6F-BC94-0CDEC61A220B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1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61471" y="3136688"/>
            <a:ext cx="1044033" cy="1706647"/>
          </a:xfrm>
          <a:prstGeom prst="rect">
            <a:avLst/>
          </a:prstGeom>
        </p:spPr>
      </p:pic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37E52725-96A8-403C-BDB8-8FEFC59CB5EF}"/>
              </a:ext>
            </a:extLst>
          </p:cNvPr>
          <p:cNvCxnSpPr>
            <a:cxnSpLocks/>
          </p:cNvCxnSpPr>
          <p:nvPr/>
        </p:nvCxnSpPr>
        <p:spPr>
          <a:xfrm>
            <a:off x="152400" y="6310082"/>
            <a:ext cx="11854543" cy="2449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CF94D2AA-198E-46AF-AC9C-612263826DD9}"/>
              </a:ext>
            </a:extLst>
          </p:cNvPr>
          <p:cNvSpPr txBox="1"/>
          <p:nvPr/>
        </p:nvSpPr>
        <p:spPr>
          <a:xfrm>
            <a:off x="6574976" y="1341194"/>
            <a:ext cx="5617024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dirty="0">
                <a:solidFill>
                  <a:srgbClr val="009534"/>
                </a:solidFill>
                <a:latin typeface="Arial Nova Cond Light" panose="020B0306020202020204" pitchFamily="34" charset="0"/>
              </a:rPr>
              <a:t>ONT ITALIA</a:t>
            </a:r>
          </a:p>
          <a:p>
            <a:pPr algn="ctr"/>
            <a:r>
              <a:rPr lang="it-IT" sz="2800" b="1" i="1" dirty="0">
                <a:solidFill>
                  <a:srgbClr val="009534"/>
                </a:solidFill>
                <a:latin typeface="Arial Nova Cond Light" panose="020B0306020202020204" pitchFamily="34" charset="0"/>
              </a:rPr>
              <a:t>Organizzazione Nazionale Tabacco Italia</a:t>
            </a:r>
          </a:p>
          <a:p>
            <a:pPr algn="ctr"/>
            <a:r>
              <a:rPr lang="it-IT" sz="2000" dirty="0">
                <a:latin typeface="Arial Nova Cond Light" panose="020B0306020202020204" pitchFamily="34" charset="0"/>
              </a:rPr>
              <a:t>Legal </a:t>
            </a:r>
            <a:r>
              <a:rPr lang="it-IT" sz="2000" dirty="0" err="1">
                <a:latin typeface="Arial Nova Cond Light" panose="020B0306020202020204" pitchFamily="34" charset="0"/>
              </a:rPr>
              <a:t>address</a:t>
            </a:r>
            <a:r>
              <a:rPr lang="it-IT" sz="2000" dirty="0">
                <a:latin typeface="Arial Nova Cond Light" panose="020B0306020202020204" pitchFamily="34" charset="0"/>
              </a:rPr>
              <a:t>: via XXIV Maggio, 43 - 00187 Roma</a:t>
            </a:r>
          </a:p>
          <a:p>
            <a:pPr algn="ctr"/>
            <a:r>
              <a:rPr lang="it-IT" sz="2000" dirty="0" err="1">
                <a:latin typeface="Arial Nova Cond Light" panose="020B0306020202020204" pitchFamily="34" charset="0"/>
              </a:rPr>
              <a:t>Administrative</a:t>
            </a:r>
            <a:r>
              <a:rPr lang="it-IT" sz="2000" dirty="0">
                <a:latin typeface="Arial Nova Cond Light" panose="020B0306020202020204" pitchFamily="34" charset="0"/>
              </a:rPr>
              <a:t> office: Via Nazionale, 89/a - 00184 Roma </a:t>
            </a:r>
          </a:p>
          <a:p>
            <a:pPr algn="ctr"/>
            <a:r>
              <a:rPr lang="it-IT" sz="2000" i="1" dirty="0">
                <a:latin typeface="Arial Nova Cond Light" panose="020B0306020202020204" pitchFamily="34" charset="0"/>
              </a:rPr>
              <a:t>www.ontitalia.it</a:t>
            </a:r>
            <a:endParaRPr lang="it-IT" sz="2400" i="1" dirty="0">
              <a:latin typeface="Arial Nova Cond Light" panose="020B0306020202020204" pitchFamily="34" charset="0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AE802225-D321-4A97-9EBE-DF0435BE15C4}"/>
              </a:ext>
            </a:extLst>
          </p:cNvPr>
          <p:cNvSpPr txBox="1"/>
          <p:nvPr/>
        </p:nvSpPr>
        <p:spPr>
          <a:xfrm>
            <a:off x="6574977" y="4761392"/>
            <a:ext cx="561702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dirty="0">
                <a:solidFill>
                  <a:srgbClr val="009534"/>
                </a:solidFill>
                <a:latin typeface="Arial Nova Cond Light" panose="020B0306020202020204" pitchFamily="34" charset="0"/>
              </a:rPr>
              <a:t>Martina Cappelletti, PhD</a:t>
            </a:r>
          </a:p>
          <a:p>
            <a:pPr algn="ctr"/>
            <a:r>
              <a:rPr lang="it-IT" sz="2000" dirty="0">
                <a:latin typeface="Arial Nova Cond Light" panose="020B0306020202020204" pitchFamily="34" charset="0"/>
              </a:rPr>
              <a:t>Mail: martina.cappelletti@ontitalia.it</a:t>
            </a:r>
          </a:p>
          <a:p>
            <a:pPr algn="ctr"/>
            <a:r>
              <a:rPr lang="it-IT" sz="2000" dirty="0">
                <a:latin typeface="Arial Nova Cond Light" panose="020B0306020202020204" pitchFamily="34" charset="0"/>
              </a:rPr>
              <a:t>Mobile: +39 348 279 1694</a:t>
            </a:r>
          </a:p>
          <a:p>
            <a:pPr algn="ctr"/>
            <a:r>
              <a:rPr lang="it-IT" sz="2000" dirty="0">
                <a:latin typeface="Arial Nova Cond Light" panose="020B0306020202020204" pitchFamily="34" charset="0"/>
              </a:rPr>
              <a:t>Office: 06 48993 239</a:t>
            </a:r>
            <a:endParaRPr lang="it-IT" dirty="0">
              <a:latin typeface="Arial Nova Cond Light" panose="020B0306020202020204" pitchFamily="34" charset="0"/>
            </a:endParaRPr>
          </a:p>
        </p:txBody>
      </p:sp>
      <p:pic>
        <p:nvPicPr>
          <p:cNvPr id="8" name="Immagine 7" descr="Immagine che contiene cielo, aria aperta, vestiti, persona&#10;&#10;Descrizione generata automaticamente">
            <a:extLst>
              <a:ext uri="{FF2B5EF4-FFF2-40B4-BE49-F238E27FC236}">
                <a16:creationId xmlns:a16="http://schemas.microsoft.com/office/drawing/2014/main" id="{90B5C152-4D52-25DE-35E8-3B36B7623C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33" y="1599473"/>
            <a:ext cx="5910943" cy="4433208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0"/>
          </a:effec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33C10EC1-CA88-A71A-FD19-CA1A9FD0C7A5}"/>
              </a:ext>
            </a:extLst>
          </p:cNvPr>
          <p:cNvSpPr txBox="1"/>
          <p:nvPr/>
        </p:nvSpPr>
        <p:spPr>
          <a:xfrm>
            <a:off x="624704" y="1563024"/>
            <a:ext cx="21233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chemeClr val="bg1"/>
                </a:solidFill>
              </a:rPr>
              <a:t>05/09/2023, Benevento IT</a:t>
            </a:r>
          </a:p>
        </p:txBody>
      </p: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AEBA2DEA-ACC2-BF52-5E22-E25210A8646E}"/>
              </a:ext>
            </a:extLst>
          </p:cNvPr>
          <p:cNvGrpSpPr/>
          <p:nvPr/>
        </p:nvGrpSpPr>
        <p:grpSpPr>
          <a:xfrm>
            <a:off x="664033" y="91703"/>
            <a:ext cx="11527967" cy="1410526"/>
            <a:chOff x="185057" y="69931"/>
            <a:chExt cx="11626756" cy="1410526"/>
          </a:xfrm>
        </p:grpSpPr>
        <p:grpSp>
          <p:nvGrpSpPr>
            <p:cNvPr id="24" name="Gruppo 23">
              <a:extLst>
                <a:ext uri="{FF2B5EF4-FFF2-40B4-BE49-F238E27FC236}">
                  <a16:creationId xmlns:a16="http://schemas.microsoft.com/office/drawing/2014/main" id="{CCD3D466-28D0-011C-B326-E4F848AC78A8}"/>
                </a:ext>
              </a:extLst>
            </p:cNvPr>
            <p:cNvGrpSpPr/>
            <p:nvPr/>
          </p:nvGrpSpPr>
          <p:grpSpPr>
            <a:xfrm>
              <a:off x="185057" y="69931"/>
              <a:ext cx="11626756" cy="1410526"/>
              <a:chOff x="693433" y="114091"/>
              <a:chExt cx="10955279" cy="1410526"/>
            </a:xfrm>
          </p:grpSpPr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83B3CC44-90CC-5E1D-3B7C-DDCB76C32BCA}"/>
                  </a:ext>
                </a:extLst>
              </p:cNvPr>
              <p:cNvSpPr txBox="1"/>
              <p:nvPr/>
            </p:nvSpPr>
            <p:spPr>
              <a:xfrm>
                <a:off x="1383483" y="242050"/>
                <a:ext cx="10265229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dirty="0">
                    <a:solidFill>
                      <a:srgbClr val="B3071B"/>
                    </a:solidFill>
                    <a:latin typeface="Arial Nova Cond Light" panose="020B0306020202020204" pitchFamily="34" charset="0"/>
                    <a:cs typeface="Arial" panose="020B0604020202020204" pitchFamily="34" charset="0"/>
                  </a:rPr>
                  <a:t>OVERVIEW ON TOBACCO PLANT DEFENSE</a:t>
                </a:r>
                <a:endParaRPr lang="it-IT" sz="4400" b="1" dirty="0">
                  <a:solidFill>
                    <a:srgbClr val="B3071B"/>
                  </a:solidFill>
                  <a:latin typeface="Arial Nova Cond Light" panose="020B0306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27" name="Immagine 26">
                <a:extLst>
                  <a:ext uri="{FF2B5EF4-FFF2-40B4-BE49-F238E27FC236}">
                    <a16:creationId xmlns:a16="http://schemas.microsoft.com/office/drawing/2014/main" id="{A0D8AD78-63E0-146D-3166-79A949063B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3433" y="114091"/>
                <a:ext cx="1602358" cy="1410526"/>
              </a:xfrm>
              <a:prstGeom prst="rect">
                <a:avLst/>
              </a:prstGeom>
            </p:spPr>
          </p:pic>
        </p:grpSp>
        <p:cxnSp>
          <p:nvCxnSpPr>
            <p:cNvPr id="25" name="Connettore diritto 24">
              <a:extLst>
                <a:ext uri="{FF2B5EF4-FFF2-40B4-BE49-F238E27FC236}">
                  <a16:creationId xmlns:a16="http://schemas.microsoft.com/office/drawing/2014/main" id="{41D27A18-99AF-7CAE-668B-64B334A74F55}"/>
                </a:ext>
              </a:extLst>
            </p:cNvPr>
            <p:cNvCxnSpPr>
              <a:cxnSpLocks/>
            </p:cNvCxnSpPr>
            <p:nvPr/>
          </p:nvCxnSpPr>
          <p:spPr>
            <a:xfrm>
              <a:off x="1842083" y="940713"/>
              <a:ext cx="8938856" cy="0"/>
            </a:xfrm>
            <a:prstGeom prst="line">
              <a:avLst/>
            </a:prstGeom>
            <a:ln w="38100">
              <a:solidFill>
                <a:srgbClr val="B307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Segnaposto data 1">
            <a:extLst>
              <a:ext uri="{FF2B5EF4-FFF2-40B4-BE49-F238E27FC236}">
                <a16:creationId xmlns:a16="http://schemas.microsoft.com/office/drawing/2014/main" id="{943F18E2-4279-8726-681B-B137E3D47D07}"/>
              </a:ext>
            </a:extLst>
          </p:cNvPr>
          <p:cNvSpPr txBox="1">
            <a:spLocks/>
          </p:cNvSpPr>
          <p:nvPr/>
        </p:nvSpPr>
        <p:spPr>
          <a:xfrm>
            <a:off x="4329737" y="6409594"/>
            <a:ext cx="28236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dirty="0" err="1">
                <a:solidFill>
                  <a:schemeClr val="tx1"/>
                </a:solidFill>
                <a:latin typeface="Arial Nova Cond Light" panose="020B0306020202020204" pitchFamily="34" charset="0"/>
              </a:rPr>
              <a:t>Sofija</a:t>
            </a:r>
            <a:r>
              <a:rPr lang="it-IT" sz="2400" dirty="0">
                <a:solidFill>
                  <a:schemeClr val="tx1"/>
                </a:solidFill>
                <a:latin typeface="Arial Nova Cond Light" panose="020B0306020202020204" pitchFamily="34" charset="0"/>
              </a:rPr>
              <a:t>, 26 </a:t>
            </a:r>
            <a:r>
              <a:rPr lang="it-IT" sz="2400" dirty="0" err="1">
                <a:solidFill>
                  <a:schemeClr val="tx1"/>
                </a:solidFill>
                <a:latin typeface="Arial Nova Cond Light" panose="020B0306020202020204" pitchFamily="34" charset="0"/>
              </a:rPr>
              <a:t>October</a:t>
            </a:r>
            <a:r>
              <a:rPr lang="it-IT" sz="2400" dirty="0">
                <a:solidFill>
                  <a:schemeClr val="tx1"/>
                </a:solidFill>
                <a:latin typeface="Arial Nova Cond Light" panose="020B0306020202020204" pitchFamily="34" charset="0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42445771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B5060552-77B9-FB6E-266F-69BD67C6A831}"/>
              </a:ext>
            </a:extLst>
          </p:cNvPr>
          <p:cNvCxnSpPr>
            <a:cxnSpLocks/>
          </p:cNvCxnSpPr>
          <p:nvPr/>
        </p:nvCxnSpPr>
        <p:spPr>
          <a:xfrm>
            <a:off x="152400" y="6260922"/>
            <a:ext cx="11854543" cy="2449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1B11A743-DE05-2B81-C4C9-8D2DB869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057" y="6345464"/>
            <a:ext cx="2743200" cy="365125"/>
          </a:xfrm>
        </p:spPr>
        <p:txBody>
          <a:bodyPr/>
          <a:lstStyle/>
          <a:p>
            <a:r>
              <a:rPr lang="it-IT" dirty="0" err="1"/>
              <a:t>Sofija</a:t>
            </a:r>
            <a:r>
              <a:rPr lang="it-IT" dirty="0"/>
              <a:t>, 26 </a:t>
            </a:r>
            <a:r>
              <a:rPr lang="it-IT" dirty="0" err="1"/>
              <a:t>October</a:t>
            </a:r>
            <a:r>
              <a:rPr lang="it-IT" dirty="0"/>
              <a:t> 2023</a:t>
            </a:r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B13F5897-9E32-3D5C-B835-C9A119925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92143" y="6345464"/>
            <a:ext cx="4114800" cy="365125"/>
          </a:xfrm>
        </p:spPr>
        <p:txBody>
          <a:bodyPr/>
          <a:lstStyle/>
          <a:p>
            <a:pPr algn="r"/>
            <a:r>
              <a:rPr lang="it-IT" dirty="0"/>
              <a:t>Martina Cappelletti, ONT Italia</a:t>
            </a:r>
          </a:p>
        </p:txBody>
      </p:sp>
      <p:pic>
        <p:nvPicPr>
          <p:cNvPr id="14" name="Immagine 13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F52D010C-F1AF-4BEF-7AB6-DCF77CF9888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5949" y="70763"/>
            <a:ext cx="550994" cy="485265"/>
          </a:xfrm>
          <a:prstGeom prst="rect">
            <a:avLst/>
          </a:prstGeom>
        </p:spPr>
      </p:pic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EEF6BD53-C871-F5BD-441E-7A1898DC7D1F}"/>
              </a:ext>
            </a:extLst>
          </p:cNvPr>
          <p:cNvCxnSpPr>
            <a:cxnSpLocks/>
          </p:cNvCxnSpPr>
          <p:nvPr/>
        </p:nvCxnSpPr>
        <p:spPr>
          <a:xfrm>
            <a:off x="152400" y="563133"/>
            <a:ext cx="11854543" cy="2449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egnaposto data 1">
            <a:extLst>
              <a:ext uri="{FF2B5EF4-FFF2-40B4-BE49-F238E27FC236}">
                <a16:creationId xmlns:a16="http://schemas.microsoft.com/office/drawing/2014/main" id="{10613150-74C2-C575-150F-8E3BA62AF4A2}"/>
              </a:ext>
            </a:extLst>
          </p:cNvPr>
          <p:cNvSpPr txBox="1">
            <a:spLocks/>
          </p:cNvSpPr>
          <p:nvPr/>
        </p:nvSpPr>
        <p:spPr>
          <a:xfrm>
            <a:off x="185057" y="13083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err="1"/>
              <a:t>Overview</a:t>
            </a:r>
            <a:r>
              <a:rPr lang="it-IT" dirty="0"/>
              <a:t> on </a:t>
            </a:r>
            <a:r>
              <a:rPr lang="it-IT" dirty="0" err="1"/>
              <a:t>tobacco</a:t>
            </a:r>
            <a:r>
              <a:rPr lang="it-IT" dirty="0"/>
              <a:t> </a:t>
            </a:r>
            <a:r>
              <a:rPr lang="it-IT" dirty="0" err="1"/>
              <a:t>plant</a:t>
            </a:r>
            <a:r>
              <a:rPr lang="it-IT" dirty="0"/>
              <a:t> defense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16BDF6C-D57C-5AC5-6443-BEC32400A5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8638" y="654805"/>
            <a:ext cx="6594724" cy="540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037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B5060552-77B9-FB6E-266F-69BD67C6A831}"/>
              </a:ext>
            </a:extLst>
          </p:cNvPr>
          <p:cNvCxnSpPr>
            <a:cxnSpLocks/>
          </p:cNvCxnSpPr>
          <p:nvPr/>
        </p:nvCxnSpPr>
        <p:spPr>
          <a:xfrm>
            <a:off x="152400" y="6260922"/>
            <a:ext cx="11854543" cy="2449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1B11A743-DE05-2B81-C4C9-8D2DB869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057" y="6345464"/>
            <a:ext cx="2743200" cy="365125"/>
          </a:xfrm>
        </p:spPr>
        <p:txBody>
          <a:bodyPr/>
          <a:lstStyle/>
          <a:p>
            <a:r>
              <a:rPr lang="it-IT" dirty="0" err="1"/>
              <a:t>Sofija</a:t>
            </a:r>
            <a:r>
              <a:rPr lang="it-IT" dirty="0"/>
              <a:t>, 26 </a:t>
            </a:r>
            <a:r>
              <a:rPr lang="it-IT" dirty="0" err="1"/>
              <a:t>October</a:t>
            </a:r>
            <a:r>
              <a:rPr lang="it-IT" dirty="0"/>
              <a:t> 2023</a:t>
            </a:r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B13F5897-9E32-3D5C-B835-C9A119925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92143" y="6345464"/>
            <a:ext cx="4114800" cy="365125"/>
          </a:xfrm>
        </p:spPr>
        <p:txBody>
          <a:bodyPr/>
          <a:lstStyle/>
          <a:p>
            <a:pPr algn="r"/>
            <a:r>
              <a:rPr lang="it-IT" dirty="0"/>
              <a:t>Martina Cappelletti, ONT Italia</a:t>
            </a:r>
          </a:p>
        </p:txBody>
      </p:sp>
      <p:pic>
        <p:nvPicPr>
          <p:cNvPr id="14" name="Immagine 13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F52D010C-F1AF-4BEF-7AB6-DCF77CF9888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5949" y="70763"/>
            <a:ext cx="550994" cy="485265"/>
          </a:xfrm>
          <a:prstGeom prst="rect">
            <a:avLst/>
          </a:prstGeom>
        </p:spPr>
      </p:pic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EEF6BD53-C871-F5BD-441E-7A1898DC7D1F}"/>
              </a:ext>
            </a:extLst>
          </p:cNvPr>
          <p:cNvCxnSpPr>
            <a:cxnSpLocks/>
          </p:cNvCxnSpPr>
          <p:nvPr/>
        </p:nvCxnSpPr>
        <p:spPr>
          <a:xfrm>
            <a:off x="152400" y="563133"/>
            <a:ext cx="11854543" cy="2449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egnaposto data 1">
            <a:extLst>
              <a:ext uri="{FF2B5EF4-FFF2-40B4-BE49-F238E27FC236}">
                <a16:creationId xmlns:a16="http://schemas.microsoft.com/office/drawing/2014/main" id="{10613150-74C2-C575-150F-8E3BA62AF4A2}"/>
              </a:ext>
            </a:extLst>
          </p:cNvPr>
          <p:cNvSpPr txBox="1">
            <a:spLocks/>
          </p:cNvSpPr>
          <p:nvPr/>
        </p:nvSpPr>
        <p:spPr>
          <a:xfrm>
            <a:off x="185057" y="13083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err="1"/>
              <a:t>Overview</a:t>
            </a:r>
            <a:r>
              <a:rPr lang="it-IT" dirty="0"/>
              <a:t> on </a:t>
            </a:r>
            <a:r>
              <a:rPr lang="it-IT" dirty="0" err="1"/>
              <a:t>tobacco</a:t>
            </a:r>
            <a:r>
              <a:rPr lang="it-IT" dirty="0"/>
              <a:t> </a:t>
            </a:r>
            <a:r>
              <a:rPr lang="it-IT" dirty="0" err="1"/>
              <a:t>plant</a:t>
            </a:r>
            <a:r>
              <a:rPr lang="it-IT" dirty="0"/>
              <a:t> defense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6C9EA8F-9C05-ED1B-BFD8-CBD2E93422EB}"/>
              </a:ext>
            </a:extLst>
          </p:cNvPr>
          <p:cNvSpPr txBox="1">
            <a:spLocks/>
          </p:cNvSpPr>
          <p:nvPr/>
        </p:nvSpPr>
        <p:spPr>
          <a:xfrm>
            <a:off x="1680270" y="2194185"/>
            <a:ext cx="4608512" cy="36196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0075" lvl="1" indent="-257175">
              <a:spcAft>
                <a:spcPts val="450"/>
              </a:spcAft>
              <a:buFont typeface="+mj-lt"/>
              <a:buAutoNum type="arabicPeriod"/>
            </a:pPr>
            <a:r>
              <a:rPr lang="en-IE" sz="1400"/>
              <a:t>Prevention the first principle</a:t>
            </a:r>
          </a:p>
          <a:p>
            <a:pPr marL="600075" lvl="1" indent="-257175">
              <a:spcAft>
                <a:spcPts val="450"/>
              </a:spcAft>
              <a:buFont typeface="+mj-lt"/>
              <a:buAutoNum type="arabicPeriod"/>
            </a:pPr>
            <a:r>
              <a:rPr lang="en-IE" sz="1400"/>
              <a:t>Monitoring</a:t>
            </a:r>
          </a:p>
          <a:p>
            <a:pPr marL="600075" lvl="1" indent="-257175">
              <a:spcAft>
                <a:spcPts val="450"/>
              </a:spcAft>
              <a:buFont typeface="+mj-lt"/>
              <a:buAutoNum type="arabicPeriod"/>
            </a:pPr>
            <a:r>
              <a:rPr lang="en-IE" sz="1400"/>
              <a:t>Thresholds</a:t>
            </a:r>
          </a:p>
          <a:p>
            <a:pPr marL="600075" lvl="1" indent="-257175">
              <a:spcAft>
                <a:spcPts val="450"/>
              </a:spcAft>
              <a:buFont typeface="+mj-lt"/>
              <a:buAutoNum type="arabicPeriod"/>
            </a:pPr>
            <a:r>
              <a:rPr lang="en-IE" sz="1400"/>
              <a:t>Non chemical interventions first</a:t>
            </a:r>
          </a:p>
          <a:p>
            <a:pPr marL="600075" lvl="1" indent="-257175">
              <a:spcAft>
                <a:spcPts val="450"/>
              </a:spcAft>
              <a:buFont typeface="+mj-lt"/>
              <a:buAutoNum type="arabicPeriod"/>
            </a:pPr>
            <a:r>
              <a:rPr lang="en-IE" sz="1400"/>
              <a:t>As specific as possible mitigating measures</a:t>
            </a:r>
          </a:p>
          <a:p>
            <a:pPr marL="600075" lvl="1" indent="-257175">
              <a:spcAft>
                <a:spcPts val="450"/>
              </a:spcAft>
              <a:buFont typeface="+mj-lt"/>
              <a:buAutoNum type="arabicPeriod"/>
            </a:pPr>
            <a:r>
              <a:rPr lang="en-US" sz="1400"/>
              <a:t>Use of pesticides and other forms of intervention to levels that are necessary</a:t>
            </a:r>
            <a:endParaRPr lang="en-IE" sz="1400"/>
          </a:p>
          <a:p>
            <a:pPr marL="600075" lvl="1" indent="-257175">
              <a:spcAft>
                <a:spcPts val="450"/>
              </a:spcAft>
              <a:buFont typeface="+mj-lt"/>
              <a:buAutoNum type="arabicPeriod"/>
            </a:pPr>
            <a:r>
              <a:rPr lang="en-IE" sz="1400"/>
              <a:t>Anti-resistance strategies</a:t>
            </a:r>
          </a:p>
          <a:p>
            <a:pPr marL="600075" lvl="1" indent="-257175">
              <a:spcAft>
                <a:spcPts val="450"/>
              </a:spcAft>
              <a:buFont typeface="+mj-lt"/>
              <a:buAutoNum type="arabicPeriod"/>
            </a:pPr>
            <a:r>
              <a:rPr lang="en-IE" sz="1400"/>
              <a:t>Monitor/ check</a:t>
            </a:r>
            <a:endParaRPr lang="en-IE" sz="1400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35955820-A2EF-DC02-96DA-B87E02C0E011}"/>
              </a:ext>
            </a:extLst>
          </p:cNvPr>
          <p:cNvSpPr txBox="1">
            <a:spLocks/>
          </p:cNvSpPr>
          <p:nvPr/>
        </p:nvSpPr>
        <p:spPr>
          <a:xfrm>
            <a:off x="2156792" y="851421"/>
            <a:ext cx="5428134" cy="7823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b="1" dirty="0">
                <a:solidFill>
                  <a:srgbClr val="FF0000"/>
                </a:solidFill>
              </a:rPr>
              <a:t>8 IPM Principles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96158323-816B-1379-D5E1-71A97EC13C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0750" y="2197331"/>
            <a:ext cx="4095287" cy="320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8445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B5060552-77B9-FB6E-266F-69BD67C6A831}"/>
              </a:ext>
            </a:extLst>
          </p:cNvPr>
          <p:cNvCxnSpPr>
            <a:cxnSpLocks/>
          </p:cNvCxnSpPr>
          <p:nvPr/>
        </p:nvCxnSpPr>
        <p:spPr>
          <a:xfrm>
            <a:off x="152400" y="6260922"/>
            <a:ext cx="11854543" cy="2449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1B11A743-DE05-2B81-C4C9-8D2DB869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057" y="6345464"/>
            <a:ext cx="2743200" cy="365125"/>
          </a:xfrm>
        </p:spPr>
        <p:txBody>
          <a:bodyPr/>
          <a:lstStyle/>
          <a:p>
            <a:r>
              <a:rPr lang="it-IT" dirty="0" err="1"/>
              <a:t>Sofija</a:t>
            </a:r>
            <a:r>
              <a:rPr lang="it-IT" dirty="0"/>
              <a:t>, 26 </a:t>
            </a:r>
            <a:r>
              <a:rPr lang="it-IT" dirty="0" err="1"/>
              <a:t>October</a:t>
            </a:r>
            <a:r>
              <a:rPr lang="it-IT" dirty="0"/>
              <a:t> 2023</a:t>
            </a:r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B13F5897-9E32-3D5C-B835-C9A119925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92143" y="6345464"/>
            <a:ext cx="4114800" cy="365125"/>
          </a:xfrm>
        </p:spPr>
        <p:txBody>
          <a:bodyPr/>
          <a:lstStyle/>
          <a:p>
            <a:pPr algn="r"/>
            <a:r>
              <a:rPr lang="it-IT" dirty="0"/>
              <a:t>Martina Cappelletti, ONT Italia</a:t>
            </a:r>
          </a:p>
        </p:txBody>
      </p:sp>
      <p:pic>
        <p:nvPicPr>
          <p:cNvPr id="14" name="Immagine 13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F52D010C-F1AF-4BEF-7AB6-DCF77CF9888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5949" y="70763"/>
            <a:ext cx="550994" cy="485265"/>
          </a:xfrm>
          <a:prstGeom prst="rect">
            <a:avLst/>
          </a:prstGeom>
        </p:spPr>
      </p:pic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EEF6BD53-C871-F5BD-441E-7A1898DC7D1F}"/>
              </a:ext>
            </a:extLst>
          </p:cNvPr>
          <p:cNvCxnSpPr>
            <a:cxnSpLocks/>
          </p:cNvCxnSpPr>
          <p:nvPr/>
        </p:nvCxnSpPr>
        <p:spPr>
          <a:xfrm>
            <a:off x="152400" y="563133"/>
            <a:ext cx="11854543" cy="2449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egnaposto data 1">
            <a:extLst>
              <a:ext uri="{FF2B5EF4-FFF2-40B4-BE49-F238E27FC236}">
                <a16:creationId xmlns:a16="http://schemas.microsoft.com/office/drawing/2014/main" id="{10613150-74C2-C575-150F-8E3BA62AF4A2}"/>
              </a:ext>
            </a:extLst>
          </p:cNvPr>
          <p:cNvSpPr txBox="1">
            <a:spLocks/>
          </p:cNvSpPr>
          <p:nvPr/>
        </p:nvSpPr>
        <p:spPr>
          <a:xfrm>
            <a:off x="185057" y="13083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err="1"/>
              <a:t>Overview</a:t>
            </a:r>
            <a:r>
              <a:rPr lang="it-IT" dirty="0"/>
              <a:t> on </a:t>
            </a:r>
            <a:r>
              <a:rPr lang="it-IT" dirty="0" err="1"/>
              <a:t>tobacco</a:t>
            </a:r>
            <a:r>
              <a:rPr lang="it-IT" dirty="0"/>
              <a:t> </a:t>
            </a:r>
            <a:r>
              <a:rPr lang="it-IT" dirty="0" err="1"/>
              <a:t>plant</a:t>
            </a:r>
            <a:r>
              <a:rPr lang="it-IT" dirty="0"/>
              <a:t> defense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6B5085BF-10C2-F435-F286-2CF0EA5493A5}"/>
              </a:ext>
            </a:extLst>
          </p:cNvPr>
          <p:cNvGrpSpPr/>
          <p:nvPr/>
        </p:nvGrpSpPr>
        <p:grpSpPr>
          <a:xfrm>
            <a:off x="2868425" y="3211713"/>
            <a:ext cx="3753814" cy="3031022"/>
            <a:chOff x="7847576" y="944844"/>
            <a:chExt cx="5357200" cy="4403327"/>
          </a:xfrm>
        </p:grpSpPr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094A92F0-B851-C3AE-BDC2-72D1BE0FBE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47576" y="1387730"/>
              <a:ext cx="3960441" cy="396044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9D539E7-CBFE-EA94-7B3F-A3EA1FAA3BCF}"/>
                </a:ext>
              </a:extLst>
            </p:cNvPr>
            <p:cNvSpPr txBox="1"/>
            <p:nvPr/>
          </p:nvSpPr>
          <p:spPr>
            <a:xfrm>
              <a:off x="9350515" y="944844"/>
              <a:ext cx="3445972" cy="442886"/>
            </a:xfrm>
            <a:prstGeom prst="rect">
              <a:avLst/>
            </a:prstGeom>
            <a:noFill/>
            <a:ln w="12700">
              <a:solidFill>
                <a:srgbClr val="FD667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400" i="0" u="none" strike="noStrike" kern="1200" cap="none" spc="0" normalizeH="0" baseline="0" noProof="0" dirty="0">
                  <a:ln>
                    <a:noFill/>
                  </a:ln>
                  <a:solidFill>
                    <a:srgbClr val="FD6679"/>
                  </a:solidFill>
                  <a:effectLst/>
                  <a:uLnTx/>
                  <a:uFillTx/>
                  <a:latin typeface="Arial Nova Cond Light" panose="020B0306020202020204" pitchFamily="34" charset="0"/>
                  <a:ea typeface="MS PGothic" panose="020B0600070205080204" pitchFamily="34" charset="-128"/>
                </a:rPr>
                <a:t>Plant protection products targets</a:t>
              </a:r>
            </a:p>
          </p:txBody>
        </p:sp>
        <p:cxnSp>
          <p:nvCxnSpPr>
            <p:cNvPr id="15" name="Straight Arrow Connector 10">
              <a:extLst>
                <a:ext uri="{FF2B5EF4-FFF2-40B4-BE49-F238E27FC236}">
                  <a16:creationId xmlns:a16="http://schemas.microsoft.com/office/drawing/2014/main" id="{C231C5EE-52CE-37DC-1CF0-493156B096F9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2043500" y="2440282"/>
              <a:ext cx="1161276" cy="442885"/>
            </a:xfrm>
            <a:prstGeom prst="straightConnector1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40" name="Gruppo 39">
            <a:extLst>
              <a:ext uri="{FF2B5EF4-FFF2-40B4-BE49-F238E27FC236}">
                <a16:creationId xmlns:a16="http://schemas.microsoft.com/office/drawing/2014/main" id="{DA767273-0010-A1BE-FE44-71161535EB8F}"/>
              </a:ext>
            </a:extLst>
          </p:cNvPr>
          <p:cNvGrpSpPr/>
          <p:nvPr/>
        </p:nvGrpSpPr>
        <p:grpSpPr>
          <a:xfrm>
            <a:off x="172624" y="895961"/>
            <a:ext cx="3748917" cy="2130429"/>
            <a:chOff x="297280" y="734867"/>
            <a:chExt cx="5571486" cy="2658013"/>
          </a:xfrm>
        </p:grpSpPr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549C2DFA-77EA-27F3-19D0-1D3A28043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7280" y="734867"/>
              <a:ext cx="5571486" cy="265801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8" name="Ovale 17">
              <a:extLst>
                <a:ext uri="{FF2B5EF4-FFF2-40B4-BE49-F238E27FC236}">
                  <a16:creationId xmlns:a16="http://schemas.microsoft.com/office/drawing/2014/main" id="{D7EB259C-44D4-28CA-FFB8-E638E7EF653C}"/>
                </a:ext>
              </a:extLst>
            </p:cNvPr>
            <p:cNvSpPr/>
            <p:nvPr/>
          </p:nvSpPr>
          <p:spPr>
            <a:xfrm>
              <a:off x="1116131" y="1604744"/>
              <a:ext cx="1268362" cy="422417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6" name="Group 19">
            <a:extLst>
              <a:ext uri="{FF2B5EF4-FFF2-40B4-BE49-F238E27FC236}">
                <a16:creationId xmlns:a16="http://schemas.microsoft.com/office/drawing/2014/main" id="{D586E7F4-1294-0207-F810-69CCF363C0FA}"/>
              </a:ext>
            </a:extLst>
          </p:cNvPr>
          <p:cNvGrpSpPr/>
          <p:nvPr/>
        </p:nvGrpSpPr>
        <p:grpSpPr>
          <a:xfrm>
            <a:off x="6559968" y="1483750"/>
            <a:ext cx="5101008" cy="4594567"/>
            <a:chOff x="1579285" y="1077286"/>
            <a:chExt cx="5711212" cy="4830615"/>
          </a:xfrm>
        </p:grpSpPr>
        <p:sp>
          <p:nvSpPr>
            <p:cNvPr id="7" name="Oval 1">
              <a:extLst>
                <a:ext uri="{FF2B5EF4-FFF2-40B4-BE49-F238E27FC236}">
                  <a16:creationId xmlns:a16="http://schemas.microsoft.com/office/drawing/2014/main" id="{B8E0D158-3FC5-AB78-E5D0-8430D9191458}"/>
                </a:ext>
              </a:extLst>
            </p:cNvPr>
            <p:cNvSpPr/>
            <p:nvPr/>
          </p:nvSpPr>
          <p:spPr>
            <a:xfrm>
              <a:off x="1649003" y="3168613"/>
              <a:ext cx="2031162" cy="112688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b="0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10" name="Picture 20">
              <a:extLst>
                <a:ext uri="{FF2B5EF4-FFF2-40B4-BE49-F238E27FC236}">
                  <a16:creationId xmlns:a16="http://schemas.microsoft.com/office/drawing/2014/main" id="{CF24DA2F-16B3-6848-72D5-3AD479F287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54023" y="1527420"/>
              <a:ext cx="869195" cy="869195"/>
            </a:xfrm>
            <a:prstGeom prst="rect">
              <a:avLst/>
            </a:prstGeom>
          </p:spPr>
        </p:pic>
        <p:sp>
          <p:nvSpPr>
            <p:cNvPr id="16" name="TextBox 2">
              <a:extLst>
                <a:ext uri="{FF2B5EF4-FFF2-40B4-BE49-F238E27FC236}">
                  <a16:creationId xmlns:a16="http://schemas.microsoft.com/office/drawing/2014/main" id="{2194EB22-D094-8952-B11B-42173F1C98DC}"/>
                </a:ext>
              </a:extLst>
            </p:cNvPr>
            <p:cNvSpPr txBox="1"/>
            <p:nvPr/>
          </p:nvSpPr>
          <p:spPr>
            <a:xfrm>
              <a:off x="4108958" y="1077286"/>
              <a:ext cx="882501" cy="4215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BE" sz="825" dirty="0">
                  <a:solidFill>
                    <a:srgbClr val="034EA2"/>
                  </a:solidFill>
                  <a:latin typeface="Arial Nova Cond Light" panose="020B0306020202020204" pitchFamily="34" charset="0"/>
                </a:rPr>
                <a:t>CLIMATE</a:t>
              </a:r>
              <a:endParaRPr lang="fr-BE" sz="825" b="0" dirty="0">
                <a:solidFill>
                  <a:srgbClr val="034EA2"/>
                </a:solidFill>
                <a:latin typeface="Arial Nova Cond Light" panose="020B0306020202020204" pitchFamily="34" charset="0"/>
              </a:endParaRPr>
            </a:p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BE" sz="825" dirty="0" err="1">
                  <a:solidFill>
                    <a:srgbClr val="034EA2"/>
                  </a:solidFill>
                  <a:latin typeface="Arial Nova Cond Light" panose="020B0306020202020204" pitchFamily="34" charset="0"/>
                </a:rPr>
                <a:t>PACT</a:t>
              </a:r>
              <a:r>
                <a:rPr lang="fr-BE" sz="825" dirty="0">
                  <a:solidFill>
                    <a:srgbClr val="034EA2"/>
                  </a:solidFill>
                  <a:latin typeface="Arial Nova Cond Light" panose="020B0306020202020204" pitchFamily="34" charset="0"/>
                </a:rPr>
                <a:t> AND </a:t>
              </a:r>
              <a:r>
                <a:rPr lang="fr-BE" sz="825" dirty="0" err="1">
                  <a:solidFill>
                    <a:srgbClr val="034EA2"/>
                  </a:solidFill>
                  <a:latin typeface="Arial Nova Cond Light" panose="020B0306020202020204" pitchFamily="34" charset="0"/>
                </a:rPr>
                <a:t>CLIMATE</a:t>
              </a:r>
              <a:endParaRPr lang="fr-BE" sz="825" dirty="0">
                <a:solidFill>
                  <a:srgbClr val="034EA2"/>
                </a:solidFill>
                <a:latin typeface="Arial Nova Cond Light" panose="020B0306020202020204" pitchFamily="34" charset="0"/>
              </a:endParaRPr>
            </a:p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BE" sz="825" dirty="0">
                  <a:solidFill>
                    <a:srgbClr val="034EA2"/>
                  </a:solidFill>
                  <a:latin typeface="Arial Nova Cond Light" panose="020B0306020202020204" pitchFamily="34" charset="0"/>
                </a:rPr>
                <a:t>LAW</a:t>
              </a:r>
              <a:endParaRPr lang="fr-BE" sz="825" b="0" dirty="0">
                <a:solidFill>
                  <a:srgbClr val="034EA2"/>
                </a:solidFill>
                <a:latin typeface="Arial Nova Cond Light" panose="020B0306020202020204" pitchFamily="34" charset="0"/>
              </a:endParaRPr>
            </a:p>
          </p:txBody>
        </p:sp>
        <p:sp>
          <p:nvSpPr>
            <p:cNvPr id="19" name="TextBox 9">
              <a:extLst>
                <a:ext uri="{FF2B5EF4-FFF2-40B4-BE49-F238E27FC236}">
                  <a16:creationId xmlns:a16="http://schemas.microsoft.com/office/drawing/2014/main" id="{3E6776E6-BA4A-70B8-B7AD-298C496FEDFA}"/>
                </a:ext>
              </a:extLst>
            </p:cNvPr>
            <p:cNvSpPr txBox="1"/>
            <p:nvPr/>
          </p:nvSpPr>
          <p:spPr>
            <a:xfrm>
              <a:off x="5810271" y="1624997"/>
              <a:ext cx="775126" cy="534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25" dirty="0">
                  <a:solidFill>
                    <a:srgbClr val="034EA2"/>
                  </a:solidFill>
                  <a:latin typeface="Arial Nova Cond Light" panose="020B0306020202020204" pitchFamily="34" charset="0"/>
                </a:rPr>
                <a:t>INVESTING IN</a:t>
              </a:r>
            </a:p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25" dirty="0">
                  <a:solidFill>
                    <a:srgbClr val="034EA2"/>
                  </a:solidFill>
                  <a:latin typeface="Arial Nova Cond Light" panose="020B0306020202020204" pitchFamily="34" charset="0"/>
                </a:rPr>
                <a:t>SMARTER, MORE</a:t>
              </a:r>
            </a:p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25" dirty="0">
                  <a:solidFill>
                    <a:srgbClr val="034EA2"/>
                  </a:solidFill>
                  <a:latin typeface="Arial Nova Cond Light" panose="020B0306020202020204" pitchFamily="34" charset="0"/>
                </a:rPr>
                <a:t>SUSTAINABLE</a:t>
              </a:r>
            </a:p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25" dirty="0">
                  <a:solidFill>
                    <a:srgbClr val="034EA2"/>
                  </a:solidFill>
                  <a:latin typeface="Arial Nova Cond Light" panose="020B0306020202020204" pitchFamily="34" charset="0"/>
                </a:rPr>
                <a:t>TRANSPORT</a:t>
              </a:r>
              <a:endParaRPr lang="fr-BE" sz="825" b="0" dirty="0">
                <a:solidFill>
                  <a:srgbClr val="034EA2"/>
                </a:solidFill>
                <a:latin typeface="Arial Nova Cond Light" panose="020B0306020202020204" pitchFamily="34" charset="0"/>
              </a:endParaRPr>
            </a:p>
          </p:txBody>
        </p:sp>
        <p:sp>
          <p:nvSpPr>
            <p:cNvPr id="20" name="TextBox 10">
              <a:extLst>
                <a:ext uri="{FF2B5EF4-FFF2-40B4-BE49-F238E27FC236}">
                  <a16:creationId xmlns:a16="http://schemas.microsoft.com/office/drawing/2014/main" id="{CC1BCDC5-88E5-A876-9A17-C7BEAB9D9E84}"/>
                </a:ext>
              </a:extLst>
            </p:cNvPr>
            <p:cNvSpPr txBox="1"/>
            <p:nvPr/>
          </p:nvSpPr>
          <p:spPr>
            <a:xfrm>
              <a:off x="6510223" y="2515861"/>
              <a:ext cx="670653" cy="4215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25" dirty="0">
                  <a:solidFill>
                    <a:srgbClr val="034EA2"/>
                  </a:solidFill>
                  <a:latin typeface="Arial Nova Cond Light" panose="020B0306020202020204" pitchFamily="34" charset="0"/>
                </a:rPr>
                <a:t>STRIVING</a:t>
              </a:r>
            </a:p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25" dirty="0">
                  <a:solidFill>
                    <a:srgbClr val="034EA2"/>
                  </a:solidFill>
                  <a:latin typeface="Arial Nova Cond Light" panose="020B0306020202020204" pitchFamily="34" charset="0"/>
                </a:rPr>
                <a:t>FOR GREENER</a:t>
              </a:r>
            </a:p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25" dirty="0">
                  <a:solidFill>
                    <a:srgbClr val="034EA2"/>
                  </a:solidFill>
                  <a:latin typeface="Arial Nova Cond Light" panose="020B0306020202020204" pitchFamily="34" charset="0"/>
                </a:rPr>
                <a:t>INDUSTRY</a:t>
              </a:r>
              <a:endParaRPr lang="fr-BE" sz="825" b="0" dirty="0">
                <a:solidFill>
                  <a:srgbClr val="034EA2"/>
                </a:solidFill>
                <a:latin typeface="Arial Nova Cond Light" panose="020B0306020202020204" pitchFamily="34" charset="0"/>
              </a:endParaRPr>
            </a:p>
          </p:txBody>
        </p:sp>
        <p:sp>
          <p:nvSpPr>
            <p:cNvPr id="21" name="TextBox 11">
              <a:extLst>
                <a:ext uri="{FF2B5EF4-FFF2-40B4-BE49-F238E27FC236}">
                  <a16:creationId xmlns:a16="http://schemas.microsoft.com/office/drawing/2014/main" id="{F532CC3D-F195-0FFF-71A9-4B988B836B38}"/>
                </a:ext>
              </a:extLst>
            </p:cNvPr>
            <p:cNvSpPr txBox="1"/>
            <p:nvPr/>
          </p:nvSpPr>
          <p:spPr>
            <a:xfrm>
              <a:off x="6631451" y="3657798"/>
              <a:ext cx="659046" cy="3084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25" dirty="0">
                  <a:solidFill>
                    <a:srgbClr val="034EA2"/>
                  </a:solidFill>
                  <a:latin typeface="Arial Nova Cond Light" panose="020B0306020202020204" pitchFamily="34" charset="0"/>
                </a:rPr>
                <a:t>ELIMINATING </a:t>
              </a:r>
            </a:p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25" dirty="0">
                  <a:solidFill>
                    <a:srgbClr val="034EA2"/>
                  </a:solidFill>
                  <a:latin typeface="Arial Nova Cond Light" panose="020B0306020202020204" pitchFamily="34" charset="0"/>
                </a:rPr>
                <a:t>POLLUTION</a:t>
              </a:r>
              <a:endParaRPr lang="fr-BE" sz="825" b="0" dirty="0">
                <a:solidFill>
                  <a:srgbClr val="034EA2"/>
                </a:solidFill>
                <a:latin typeface="Arial Nova Cond Light" panose="020B0306020202020204" pitchFamily="34" charset="0"/>
              </a:endParaRPr>
            </a:p>
          </p:txBody>
        </p:sp>
        <p:sp>
          <p:nvSpPr>
            <p:cNvPr id="22" name="TextBox 12">
              <a:extLst>
                <a:ext uri="{FF2B5EF4-FFF2-40B4-BE49-F238E27FC236}">
                  <a16:creationId xmlns:a16="http://schemas.microsoft.com/office/drawing/2014/main" id="{BB1EC7DE-D1AA-5880-7ACE-E3BCCD3CAF4F}"/>
                </a:ext>
              </a:extLst>
            </p:cNvPr>
            <p:cNvSpPr txBox="1"/>
            <p:nvPr/>
          </p:nvSpPr>
          <p:spPr>
            <a:xfrm>
              <a:off x="5926958" y="4793209"/>
              <a:ext cx="1212989" cy="421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25" dirty="0">
                  <a:solidFill>
                    <a:srgbClr val="034EA2"/>
                  </a:solidFill>
                  <a:latin typeface="Arial Nova Cond Light" panose="020B0306020202020204" pitchFamily="34" charset="0"/>
                </a:rPr>
                <a:t>ENSURING</a:t>
              </a:r>
            </a:p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25" dirty="0">
                  <a:solidFill>
                    <a:srgbClr val="034EA2"/>
                  </a:solidFill>
                  <a:latin typeface="Arial Nova Cond Light" panose="020B0306020202020204" pitchFamily="34" charset="0"/>
                </a:rPr>
                <a:t>A JUST TRANSITION</a:t>
              </a:r>
            </a:p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25" dirty="0">
                  <a:solidFill>
                    <a:srgbClr val="034EA2"/>
                  </a:solidFill>
                  <a:latin typeface="Arial Nova Cond Light" panose="020B0306020202020204" pitchFamily="34" charset="0"/>
                </a:rPr>
                <a:t>FOR ALL</a:t>
              </a:r>
              <a:endParaRPr lang="fr-BE" sz="825" b="0" dirty="0">
                <a:solidFill>
                  <a:srgbClr val="034EA2"/>
                </a:solidFill>
                <a:latin typeface="Arial Nova Cond Light" panose="020B0306020202020204" pitchFamily="34" charset="0"/>
              </a:endParaRPr>
            </a:p>
          </p:txBody>
        </p:sp>
        <p:sp>
          <p:nvSpPr>
            <p:cNvPr id="23" name="TextBox 13">
              <a:extLst>
                <a:ext uri="{FF2B5EF4-FFF2-40B4-BE49-F238E27FC236}">
                  <a16:creationId xmlns:a16="http://schemas.microsoft.com/office/drawing/2014/main" id="{DB995BFA-3D89-AE50-DE11-D4AA718F61DE}"/>
                </a:ext>
              </a:extLst>
            </p:cNvPr>
            <p:cNvSpPr txBox="1"/>
            <p:nvPr/>
          </p:nvSpPr>
          <p:spPr>
            <a:xfrm>
              <a:off x="4594972" y="5486361"/>
              <a:ext cx="1212989" cy="421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25" dirty="0">
                  <a:solidFill>
                    <a:srgbClr val="034EA2"/>
                  </a:solidFill>
                  <a:latin typeface="Arial Nova Cond Light" panose="020B0306020202020204" pitchFamily="34" charset="0"/>
                </a:rPr>
                <a:t>FINANCING</a:t>
              </a:r>
            </a:p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25" dirty="0">
                  <a:solidFill>
                    <a:srgbClr val="034EA2"/>
                  </a:solidFill>
                  <a:latin typeface="Arial Nova Cond Light" panose="020B0306020202020204" pitchFamily="34" charset="0"/>
                </a:rPr>
                <a:t>GREEN</a:t>
              </a:r>
            </a:p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25" dirty="0">
                  <a:solidFill>
                    <a:srgbClr val="034EA2"/>
                  </a:solidFill>
                  <a:latin typeface="Arial Nova Cond Light" panose="020B0306020202020204" pitchFamily="34" charset="0"/>
                </a:rPr>
                <a:t>PROJECTS</a:t>
              </a:r>
              <a:endParaRPr lang="fr-BE" sz="825" b="0" dirty="0">
                <a:solidFill>
                  <a:srgbClr val="034EA2"/>
                </a:solidFill>
                <a:latin typeface="Arial Nova Cond Light" panose="020B0306020202020204" pitchFamily="34" charset="0"/>
              </a:endParaRPr>
            </a:p>
          </p:txBody>
        </p:sp>
        <p:sp>
          <p:nvSpPr>
            <p:cNvPr id="24" name="TextBox 14">
              <a:extLst>
                <a:ext uri="{FF2B5EF4-FFF2-40B4-BE49-F238E27FC236}">
                  <a16:creationId xmlns:a16="http://schemas.microsoft.com/office/drawing/2014/main" id="{6DED0993-01B5-E2AA-334A-7CD937E44D5D}"/>
                </a:ext>
              </a:extLst>
            </p:cNvPr>
            <p:cNvSpPr txBox="1"/>
            <p:nvPr/>
          </p:nvSpPr>
          <p:spPr>
            <a:xfrm>
              <a:off x="3359011" y="5504497"/>
              <a:ext cx="1212989" cy="308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25" dirty="0">
                  <a:solidFill>
                    <a:srgbClr val="034EA2"/>
                  </a:solidFill>
                  <a:latin typeface="Arial Nova Cond Light" panose="020B0306020202020204" pitchFamily="34" charset="0"/>
                </a:rPr>
                <a:t>MAKING</a:t>
              </a:r>
            </a:p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25" dirty="0">
                  <a:solidFill>
                    <a:srgbClr val="034EA2"/>
                  </a:solidFill>
                  <a:latin typeface="Arial Nova Cond Light" panose="020B0306020202020204" pitchFamily="34" charset="0"/>
                </a:rPr>
                <a:t>HOMES ENERGY EFFICIENT</a:t>
              </a:r>
              <a:endParaRPr lang="fr-BE" sz="825" b="0" dirty="0">
                <a:solidFill>
                  <a:srgbClr val="034EA2"/>
                </a:solidFill>
                <a:latin typeface="Arial Nova Cond Light" panose="020B0306020202020204" pitchFamily="34" charset="0"/>
              </a:endParaRPr>
            </a:p>
          </p:txBody>
        </p:sp>
        <p:sp>
          <p:nvSpPr>
            <p:cNvPr id="25" name="TextBox 15">
              <a:extLst>
                <a:ext uri="{FF2B5EF4-FFF2-40B4-BE49-F238E27FC236}">
                  <a16:creationId xmlns:a16="http://schemas.microsoft.com/office/drawing/2014/main" id="{C96DFC23-4857-FE1B-4790-702BFC6993A3}"/>
                </a:ext>
              </a:extLst>
            </p:cNvPr>
            <p:cNvSpPr txBox="1"/>
            <p:nvPr/>
          </p:nvSpPr>
          <p:spPr>
            <a:xfrm>
              <a:off x="1955551" y="4729462"/>
              <a:ext cx="1212989" cy="421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25" dirty="0">
                  <a:solidFill>
                    <a:srgbClr val="034EA2"/>
                  </a:solidFill>
                  <a:latin typeface="Arial Nova Cond Light" panose="020B0306020202020204" pitchFamily="34" charset="0"/>
                </a:rPr>
                <a:t>LEADING THE</a:t>
              </a:r>
            </a:p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25" dirty="0">
                  <a:solidFill>
                    <a:srgbClr val="034EA2"/>
                  </a:solidFill>
                  <a:latin typeface="Arial Nova Cond Light" panose="020B0306020202020204" pitchFamily="34" charset="0"/>
                </a:rPr>
                <a:t>GREEN CHANGE</a:t>
              </a:r>
            </a:p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25" dirty="0">
                  <a:solidFill>
                    <a:srgbClr val="034EA2"/>
                  </a:solidFill>
                  <a:latin typeface="Arial Nova Cond Light" panose="020B0306020202020204" pitchFamily="34" charset="0"/>
                </a:rPr>
                <a:t>GLOBALLY</a:t>
              </a:r>
              <a:endParaRPr lang="fr-BE" sz="825" b="0" dirty="0">
                <a:solidFill>
                  <a:srgbClr val="034EA2"/>
                </a:solidFill>
                <a:latin typeface="Arial Nova Cond Light" panose="020B0306020202020204" pitchFamily="34" charset="0"/>
              </a:endParaRPr>
            </a:p>
          </p:txBody>
        </p:sp>
        <p:sp>
          <p:nvSpPr>
            <p:cNvPr id="26" name="TextBox 16">
              <a:extLst>
                <a:ext uri="{FF2B5EF4-FFF2-40B4-BE49-F238E27FC236}">
                  <a16:creationId xmlns:a16="http://schemas.microsoft.com/office/drawing/2014/main" id="{9B02BA99-4BF7-BA95-1945-5A387AC07EC2}"/>
                </a:ext>
              </a:extLst>
            </p:cNvPr>
            <p:cNvSpPr txBox="1"/>
            <p:nvPr/>
          </p:nvSpPr>
          <p:spPr>
            <a:xfrm>
              <a:off x="1579285" y="3570474"/>
              <a:ext cx="1212989" cy="4112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srgbClr val="034EA2"/>
                  </a:solidFill>
                  <a:latin typeface="Arial Nova Cond Light" panose="020B0306020202020204" pitchFamily="34" charset="0"/>
                </a:rPr>
                <a:t>FROM FARM</a:t>
              </a:r>
            </a:p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srgbClr val="034EA2"/>
                  </a:solidFill>
                  <a:latin typeface="Arial Nova Cond Light" panose="020B0306020202020204" pitchFamily="34" charset="0"/>
                </a:rPr>
                <a:t>TO FORK</a:t>
              </a:r>
              <a:endParaRPr lang="fr-BE" sz="1200" b="0" dirty="0">
                <a:solidFill>
                  <a:srgbClr val="034EA2"/>
                </a:solidFill>
                <a:latin typeface="Arial Nova Cond Light" panose="020B0306020202020204" pitchFamily="34" charset="0"/>
              </a:endParaRPr>
            </a:p>
          </p:txBody>
        </p:sp>
        <p:sp>
          <p:nvSpPr>
            <p:cNvPr id="27" name="TextBox 17">
              <a:extLst>
                <a:ext uri="{FF2B5EF4-FFF2-40B4-BE49-F238E27FC236}">
                  <a16:creationId xmlns:a16="http://schemas.microsoft.com/office/drawing/2014/main" id="{D486B6E1-B025-B612-9670-CCF2EC4591AB}"/>
                </a:ext>
              </a:extLst>
            </p:cNvPr>
            <p:cNvSpPr txBox="1"/>
            <p:nvPr/>
          </p:nvSpPr>
          <p:spPr>
            <a:xfrm>
              <a:off x="1715579" y="2537876"/>
              <a:ext cx="1212989" cy="1953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25" dirty="0">
                  <a:solidFill>
                    <a:srgbClr val="034EA2"/>
                  </a:solidFill>
                  <a:latin typeface="Arial Nova Cond Light" panose="020B0306020202020204" pitchFamily="34" charset="0"/>
                </a:rPr>
                <a:t>PROTECTING NATURE</a:t>
              </a:r>
              <a:endParaRPr lang="fr-BE" sz="825" b="0" dirty="0">
                <a:solidFill>
                  <a:srgbClr val="034EA2"/>
                </a:solidFill>
                <a:latin typeface="Arial Nova Cond Light" panose="020B0306020202020204" pitchFamily="34" charset="0"/>
              </a:endParaRPr>
            </a:p>
          </p:txBody>
        </p:sp>
        <p:sp>
          <p:nvSpPr>
            <p:cNvPr id="28" name="TextBox 18">
              <a:extLst>
                <a:ext uri="{FF2B5EF4-FFF2-40B4-BE49-F238E27FC236}">
                  <a16:creationId xmlns:a16="http://schemas.microsoft.com/office/drawing/2014/main" id="{E4D3B861-6ADB-F949-EE59-06319F423122}"/>
                </a:ext>
              </a:extLst>
            </p:cNvPr>
            <p:cNvSpPr txBox="1"/>
            <p:nvPr/>
          </p:nvSpPr>
          <p:spPr>
            <a:xfrm>
              <a:off x="2571723" y="1549217"/>
              <a:ext cx="1212989" cy="421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25" dirty="0">
                  <a:solidFill>
                    <a:srgbClr val="034EA2"/>
                  </a:solidFill>
                  <a:latin typeface="Arial Nova Cond Light" panose="020B0306020202020204" pitchFamily="34" charset="0"/>
                </a:rPr>
                <a:t>PROMOTING</a:t>
              </a:r>
            </a:p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25" dirty="0">
                  <a:solidFill>
                    <a:srgbClr val="034EA2"/>
                  </a:solidFill>
                  <a:latin typeface="Arial Nova Cond Light" panose="020B0306020202020204" pitchFamily="34" charset="0"/>
                </a:rPr>
                <a:t>CLEAN</a:t>
              </a:r>
            </a:p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25" dirty="0">
                  <a:solidFill>
                    <a:srgbClr val="034EA2"/>
                  </a:solidFill>
                  <a:latin typeface="Arial Nova Cond Light" panose="020B0306020202020204" pitchFamily="34" charset="0"/>
                </a:rPr>
                <a:t>ENERGY</a:t>
              </a:r>
              <a:endParaRPr lang="fr-BE" sz="825" b="0" dirty="0">
                <a:solidFill>
                  <a:srgbClr val="034EA2"/>
                </a:solidFill>
                <a:latin typeface="Arial Nova Cond Light" panose="020B0306020202020204" pitchFamily="34" charset="0"/>
              </a:endParaRPr>
            </a:p>
          </p:txBody>
        </p:sp>
        <p:sp>
          <p:nvSpPr>
            <p:cNvPr id="29" name="TextBox 3">
              <a:extLst>
                <a:ext uri="{FF2B5EF4-FFF2-40B4-BE49-F238E27FC236}">
                  <a16:creationId xmlns:a16="http://schemas.microsoft.com/office/drawing/2014/main" id="{F037647C-FD84-3D8B-CC20-27244B18ABB2}"/>
                </a:ext>
              </a:extLst>
            </p:cNvPr>
            <p:cNvSpPr txBox="1"/>
            <p:nvPr/>
          </p:nvSpPr>
          <p:spPr>
            <a:xfrm>
              <a:off x="3814082" y="3118452"/>
              <a:ext cx="1579330" cy="7402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BE" sz="2400" dirty="0">
                  <a:solidFill>
                    <a:srgbClr val="90C852"/>
                  </a:solidFill>
                  <a:latin typeface="Arial Nova Cond Light" panose="020B0306020202020204" pitchFamily="34" charset="0"/>
                </a:rPr>
                <a:t>The European </a:t>
              </a:r>
            </a:p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BE" sz="2400" dirty="0">
                  <a:solidFill>
                    <a:srgbClr val="90C852"/>
                  </a:solidFill>
                  <a:latin typeface="Arial Nova Cond Light" panose="020B0306020202020204" pitchFamily="34" charset="0"/>
                </a:rPr>
                <a:t>Green Deal </a:t>
              </a:r>
            </a:p>
          </p:txBody>
        </p:sp>
        <p:pic>
          <p:nvPicPr>
            <p:cNvPr id="30" name="Picture 4">
              <a:extLst>
                <a:ext uri="{FF2B5EF4-FFF2-40B4-BE49-F238E27FC236}">
                  <a16:creationId xmlns:a16="http://schemas.microsoft.com/office/drawing/2014/main" id="{E4BC926A-03C1-B01A-C47D-D698216BB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70631">
              <a:off x="4983652" y="1755256"/>
              <a:ext cx="862410" cy="862410"/>
            </a:xfrm>
            <a:prstGeom prst="rect">
              <a:avLst/>
            </a:prstGeom>
          </p:spPr>
        </p:pic>
        <p:pic>
          <p:nvPicPr>
            <p:cNvPr id="31" name="Picture 5">
              <a:extLst>
                <a:ext uri="{FF2B5EF4-FFF2-40B4-BE49-F238E27FC236}">
                  <a16:creationId xmlns:a16="http://schemas.microsoft.com/office/drawing/2014/main" id="{6EC73852-F3E1-C2D6-5E91-15F4EB4C1E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27328" y="2440657"/>
              <a:ext cx="892289" cy="892289"/>
            </a:xfrm>
            <a:prstGeom prst="rect">
              <a:avLst/>
            </a:prstGeom>
          </p:spPr>
        </p:pic>
        <p:pic>
          <p:nvPicPr>
            <p:cNvPr id="32" name="Picture 6">
              <a:extLst>
                <a:ext uri="{FF2B5EF4-FFF2-40B4-BE49-F238E27FC236}">
                  <a16:creationId xmlns:a16="http://schemas.microsoft.com/office/drawing/2014/main" id="{8E92D3C9-6FB3-DB87-5FC8-B14D86966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02515" y="3300771"/>
              <a:ext cx="838709" cy="838709"/>
            </a:xfrm>
            <a:prstGeom prst="rect">
              <a:avLst/>
            </a:prstGeom>
          </p:spPr>
        </p:pic>
        <p:pic>
          <p:nvPicPr>
            <p:cNvPr id="33" name="Picture 7">
              <a:extLst>
                <a:ext uri="{FF2B5EF4-FFF2-40B4-BE49-F238E27FC236}">
                  <a16:creationId xmlns:a16="http://schemas.microsoft.com/office/drawing/2014/main" id="{06FCC385-1807-768F-7E3C-904D52513C8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23177" y="4099360"/>
              <a:ext cx="855374" cy="855374"/>
            </a:xfrm>
            <a:prstGeom prst="rect">
              <a:avLst/>
            </a:prstGeom>
          </p:spPr>
        </p:pic>
        <p:pic>
          <p:nvPicPr>
            <p:cNvPr id="34" name="Picture 8">
              <a:extLst>
                <a:ext uri="{FF2B5EF4-FFF2-40B4-BE49-F238E27FC236}">
                  <a16:creationId xmlns:a16="http://schemas.microsoft.com/office/drawing/2014/main" id="{DC26003C-119B-B47E-B59E-F84D731AF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686484">
              <a:off x="4582501" y="4582959"/>
              <a:ext cx="856453" cy="856453"/>
            </a:xfrm>
            <a:prstGeom prst="rect">
              <a:avLst/>
            </a:prstGeom>
          </p:spPr>
        </p:pic>
        <p:pic>
          <p:nvPicPr>
            <p:cNvPr id="35" name="Picture 22">
              <a:extLst>
                <a:ext uri="{FF2B5EF4-FFF2-40B4-BE49-F238E27FC236}">
                  <a16:creationId xmlns:a16="http://schemas.microsoft.com/office/drawing/2014/main" id="{40990672-4C25-D9E6-7A8A-161A382FA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96333" y="4616412"/>
              <a:ext cx="869949" cy="869949"/>
            </a:xfrm>
            <a:prstGeom prst="rect">
              <a:avLst/>
            </a:prstGeom>
          </p:spPr>
        </p:pic>
        <p:pic>
          <p:nvPicPr>
            <p:cNvPr id="36" name="Picture 23">
              <a:extLst>
                <a:ext uri="{FF2B5EF4-FFF2-40B4-BE49-F238E27FC236}">
                  <a16:creationId xmlns:a16="http://schemas.microsoft.com/office/drawing/2014/main" id="{D698AAB6-5812-3434-1831-B216FAC72C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99195">
              <a:off x="2946818" y="4120760"/>
              <a:ext cx="892536" cy="892536"/>
            </a:xfrm>
            <a:prstGeom prst="rect">
              <a:avLst/>
            </a:prstGeom>
          </p:spPr>
        </p:pic>
        <p:pic>
          <p:nvPicPr>
            <p:cNvPr id="37" name="Picture 24">
              <a:extLst>
                <a:ext uri="{FF2B5EF4-FFF2-40B4-BE49-F238E27FC236}">
                  <a16:creationId xmlns:a16="http://schemas.microsoft.com/office/drawing/2014/main" id="{66FEDE1B-4104-1D18-ADEA-41811DC8E3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9648">
              <a:off x="2562046" y="3352800"/>
              <a:ext cx="839829" cy="839829"/>
            </a:xfrm>
            <a:prstGeom prst="rect">
              <a:avLst/>
            </a:prstGeom>
          </p:spPr>
        </p:pic>
        <p:pic>
          <p:nvPicPr>
            <p:cNvPr id="38" name="Picture 25">
              <a:extLst>
                <a:ext uri="{FF2B5EF4-FFF2-40B4-BE49-F238E27FC236}">
                  <a16:creationId xmlns:a16="http://schemas.microsoft.com/office/drawing/2014/main" id="{38E754EC-C67A-7986-9A95-94B0E9568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23680" y="2472119"/>
              <a:ext cx="854726" cy="854726"/>
            </a:xfrm>
            <a:prstGeom prst="rect">
              <a:avLst/>
            </a:prstGeom>
          </p:spPr>
        </p:pic>
        <p:pic>
          <p:nvPicPr>
            <p:cNvPr id="39" name="Picture 26">
              <a:extLst>
                <a:ext uri="{FF2B5EF4-FFF2-40B4-BE49-F238E27FC236}">
                  <a16:creationId xmlns:a16="http://schemas.microsoft.com/office/drawing/2014/main" id="{F23BEF80-18C1-88AF-A2C2-0A7C6DD8B3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840710">
              <a:off x="3331167" y="1777589"/>
              <a:ext cx="817743" cy="817743"/>
            </a:xfrm>
            <a:prstGeom prst="rect">
              <a:avLst/>
            </a:prstGeom>
          </p:spPr>
        </p:pic>
      </p:grpSp>
      <p:sp>
        <p:nvSpPr>
          <p:cNvPr id="44" name="Freccia circolare a sinistra 43">
            <a:extLst>
              <a:ext uri="{FF2B5EF4-FFF2-40B4-BE49-F238E27FC236}">
                <a16:creationId xmlns:a16="http://schemas.microsoft.com/office/drawing/2014/main" id="{D635E974-ED74-DA94-4F87-F494DC741433}"/>
              </a:ext>
            </a:extLst>
          </p:cNvPr>
          <p:cNvSpPr/>
          <p:nvPr/>
        </p:nvSpPr>
        <p:spPr>
          <a:xfrm rot="13108377" flipH="1">
            <a:off x="5539247" y="3532505"/>
            <a:ext cx="317163" cy="669381"/>
          </a:xfrm>
          <a:prstGeom prst="curvedLeftArrow">
            <a:avLst>
              <a:gd name="adj1" fmla="val 25000"/>
              <a:gd name="adj2" fmla="val 50000"/>
              <a:gd name="adj3" fmla="val 49400"/>
            </a:avLst>
          </a:prstGeom>
          <a:solidFill>
            <a:srgbClr val="FD6679"/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63AD939D-601D-1BDC-E654-C1022D1BC24A}"/>
              </a:ext>
            </a:extLst>
          </p:cNvPr>
          <p:cNvSpPr txBox="1"/>
          <p:nvPr/>
        </p:nvSpPr>
        <p:spPr>
          <a:xfrm>
            <a:off x="3803384" y="408786"/>
            <a:ext cx="7863022" cy="11286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kern="1200" dirty="0">
                <a:solidFill>
                  <a:srgbClr val="B3071B"/>
                </a:solidFill>
                <a:latin typeface="Arial Nova Cond Light" panose="020B0306020202020204" pitchFamily="34" charset="0"/>
                <a:ea typeface="+mj-ea"/>
                <a:cs typeface="+mj-cs"/>
              </a:rPr>
              <a:t>A sustainable use of pesticides</a:t>
            </a:r>
          </a:p>
        </p:txBody>
      </p:sp>
    </p:spTree>
    <p:extLst>
      <p:ext uri="{BB962C8B-B14F-4D97-AF65-F5344CB8AC3E}">
        <p14:creationId xmlns:p14="http://schemas.microsoft.com/office/powerpoint/2010/main" val="3092886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B5060552-77B9-FB6E-266F-69BD67C6A831}"/>
              </a:ext>
            </a:extLst>
          </p:cNvPr>
          <p:cNvCxnSpPr>
            <a:cxnSpLocks/>
          </p:cNvCxnSpPr>
          <p:nvPr/>
        </p:nvCxnSpPr>
        <p:spPr>
          <a:xfrm>
            <a:off x="152400" y="6260922"/>
            <a:ext cx="11854543" cy="2449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1B11A743-DE05-2B81-C4C9-8D2DB869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057" y="6345464"/>
            <a:ext cx="2743200" cy="365125"/>
          </a:xfrm>
        </p:spPr>
        <p:txBody>
          <a:bodyPr/>
          <a:lstStyle/>
          <a:p>
            <a:r>
              <a:rPr lang="it-IT" dirty="0" err="1"/>
              <a:t>Sofija</a:t>
            </a:r>
            <a:r>
              <a:rPr lang="it-IT" dirty="0"/>
              <a:t>, 26 </a:t>
            </a:r>
            <a:r>
              <a:rPr lang="it-IT" dirty="0" err="1"/>
              <a:t>October</a:t>
            </a:r>
            <a:r>
              <a:rPr lang="it-IT" dirty="0"/>
              <a:t> 2023</a:t>
            </a:r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B13F5897-9E32-3D5C-B835-C9A119925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92143" y="6345464"/>
            <a:ext cx="4114800" cy="365125"/>
          </a:xfrm>
        </p:spPr>
        <p:txBody>
          <a:bodyPr/>
          <a:lstStyle/>
          <a:p>
            <a:pPr algn="r"/>
            <a:r>
              <a:rPr lang="it-IT" dirty="0"/>
              <a:t>Martina Cappelletti, ONT Italia</a:t>
            </a:r>
          </a:p>
        </p:txBody>
      </p:sp>
      <p:pic>
        <p:nvPicPr>
          <p:cNvPr id="14" name="Immagine 13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F52D010C-F1AF-4BEF-7AB6-DCF77CF9888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5949" y="70763"/>
            <a:ext cx="550994" cy="48526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C381E915-90EB-2F27-E9E9-4FC048E5FB9A}"/>
              </a:ext>
            </a:extLst>
          </p:cNvPr>
          <p:cNvSpPr txBox="1"/>
          <p:nvPr/>
        </p:nvSpPr>
        <p:spPr>
          <a:xfrm>
            <a:off x="1258528" y="1020413"/>
            <a:ext cx="9969909" cy="8688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571500" indent="-57150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kern="1200" dirty="0">
              <a:latin typeface="Arial Nova Cond Light" panose="020B0306020202020204" pitchFamily="34" charset="0"/>
              <a:ea typeface="+mj-ea"/>
              <a:cs typeface="+mj-cs"/>
            </a:endParaRPr>
          </a:p>
        </p:txBody>
      </p:sp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EEF6BD53-C871-F5BD-441E-7A1898DC7D1F}"/>
              </a:ext>
            </a:extLst>
          </p:cNvPr>
          <p:cNvCxnSpPr>
            <a:cxnSpLocks/>
          </p:cNvCxnSpPr>
          <p:nvPr/>
        </p:nvCxnSpPr>
        <p:spPr>
          <a:xfrm>
            <a:off x="152400" y="563133"/>
            <a:ext cx="11854543" cy="2449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egnaposto data 1">
            <a:extLst>
              <a:ext uri="{FF2B5EF4-FFF2-40B4-BE49-F238E27FC236}">
                <a16:creationId xmlns:a16="http://schemas.microsoft.com/office/drawing/2014/main" id="{10613150-74C2-C575-150F-8E3BA62AF4A2}"/>
              </a:ext>
            </a:extLst>
          </p:cNvPr>
          <p:cNvSpPr txBox="1">
            <a:spLocks/>
          </p:cNvSpPr>
          <p:nvPr/>
        </p:nvSpPr>
        <p:spPr>
          <a:xfrm>
            <a:off x="185057" y="13083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err="1"/>
              <a:t>Overview</a:t>
            </a:r>
            <a:r>
              <a:rPr lang="it-IT" dirty="0"/>
              <a:t> on </a:t>
            </a:r>
            <a:r>
              <a:rPr lang="it-IT" dirty="0" err="1"/>
              <a:t>tobacco</a:t>
            </a:r>
            <a:r>
              <a:rPr lang="it-IT" dirty="0"/>
              <a:t> </a:t>
            </a:r>
            <a:r>
              <a:rPr lang="it-IT" dirty="0" err="1"/>
              <a:t>plant</a:t>
            </a:r>
            <a:r>
              <a:rPr lang="it-IT" dirty="0"/>
              <a:t> defense</a:t>
            </a:r>
          </a:p>
        </p:txBody>
      </p:sp>
      <p:sp>
        <p:nvSpPr>
          <p:cNvPr id="2054" name="CasellaDiTesto 2053">
            <a:extLst>
              <a:ext uri="{FF2B5EF4-FFF2-40B4-BE49-F238E27FC236}">
                <a16:creationId xmlns:a16="http://schemas.microsoft.com/office/drawing/2014/main" id="{529BD724-8236-9027-BD93-6B255BA3FDFD}"/>
              </a:ext>
            </a:extLst>
          </p:cNvPr>
          <p:cNvSpPr txBox="1"/>
          <p:nvPr/>
        </p:nvSpPr>
        <p:spPr>
          <a:xfrm>
            <a:off x="2103120" y="661915"/>
            <a:ext cx="7985759" cy="11286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100" kern="1200" dirty="0">
                <a:solidFill>
                  <a:srgbClr val="B3071B"/>
                </a:solidFill>
                <a:latin typeface="Arial Nova Cond Light" panose="020B0306020202020204" pitchFamily="34" charset="0"/>
                <a:ea typeface="+mj-ea"/>
                <a:cs typeface="+mj-cs"/>
              </a:rPr>
              <a:t>A sustainable use of pesticides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dirty="0">
                <a:solidFill>
                  <a:srgbClr val="B3071B"/>
                </a:solidFill>
                <a:latin typeface="Arial Nova Cond Light" panose="020B0306020202020204" pitchFamily="34" charset="0"/>
                <a:ea typeface="+mj-ea"/>
                <a:cs typeface="+mj-cs"/>
              </a:rPr>
              <a:t>DIR. 128/2009/EC</a:t>
            </a:r>
            <a:endParaRPr lang="en-US" sz="3000" kern="1200" dirty="0">
              <a:solidFill>
                <a:srgbClr val="B3071B"/>
              </a:solidFill>
              <a:latin typeface="Arial Nova Cond Light" panose="020B0306020202020204" pitchFamily="34" charset="0"/>
              <a:ea typeface="+mj-ea"/>
              <a:cs typeface="+mj-cs"/>
            </a:endParaRPr>
          </a:p>
        </p:txBody>
      </p:sp>
      <p:sp>
        <p:nvSpPr>
          <p:cNvPr id="2056" name="CasellaDiTesto 2055">
            <a:extLst>
              <a:ext uri="{FF2B5EF4-FFF2-40B4-BE49-F238E27FC236}">
                <a16:creationId xmlns:a16="http://schemas.microsoft.com/office/drawing/2014/main" id="{B8F88A4C-E284-767D-007B-A1E433A351CA}"/>
              </a:ext>
            </a:extLst>
          </p:cNvPr>
          <p:cNvSpPr txBox="1"/>
          <p:nvPr/>
        </p:nvSpPr>
        <p:spPr>
          <a:xfrm>
            <a:off x="304747" y="2272644"/>
            <a:ext cx="224175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latin typeface="Arial Nova Cond Light" panose="020B0306020202020204" pitchFamily="34" charset="0"/>
              </a:rPr>
              <a:t>In very </a:t>
            </a:r>
            <a:r>
              <a:rPr lang="en-US" b="1" i="1" dirty="0">
                <a:latin typeface="Arial Nova Cond Light" panose="020B0306020202020204" pitchFamily="34" charset="0"/>
              </a:rPr>
              <a:t>sensitive areas </a:t>
            </a:r>
            <a:r>
              <a:rPr lang="en-US" i="1" dirty="0">
                <a:latin typeface="Arial Nova Cond Light" panose="020B0306020202020204" pitchFamily="34" charset="0"/>
              </a:rPr>
              <a:t>(such as Natura 2000 sites, public parks and in the close vicinity of healthcare facilities and schools) the use of pesticides should be </a:t>
            </a:r>
            <a:r>
              <a:rPr lang="en-US" b="1" i="1" dirty="0">
                <a:latin typeface="Arial Nova Cond Light" panose="020B0306020202020204" pitchFamily="34" charset="0"/>
              </a:rPr>
              <a:t>prohibited</a:t>
            </a:r>
            <a:endParaRPr lang="it-IT" b="1" i="1" dirty="0">
              <a:latin typeface="Arial Nova Cond Light" panose="020B0306020202020204" pitchFamily="34" charset="0"/>
            </a:endParaRPr>
          </a:p>
        </p:txBody>
      </p:sp>
      <p:pic>
        <p:nvPicPr>
          <p:cNvPr id="2061" name="Picture 6" descr="park icon">
            <a:extLst>
              <a:ext uri="{FF2B5EF4-FFF2-40B4-BE49-F238E27FC236}">
                <a16:creationId xmlns:a16="http://schemas.microsoft.com/office/drawing/2014/main" id="{2FF0E86C-7776-5231-F56D-6CAD6F035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29" y="853989"/>
            <a:ext cx="1455054" cy="1455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8" descr="What Is Integrated Pest Management (IPM)? - Bay Area Facility Services">
            <a:extLst>
              <a:ext uri="{FF2B5EF4-FFF2-40B4-BE49-F238E27FC236}">
                <a16:creationId xmlns:a16="http://schemas.microsoft.com/office/drawing/2014/main" id="{23B9BCA0-1C8E-B23A-44E0-35C9DA994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6085"/>
                    </a14:imgEffect>
                    <a14:imgEffect>
                      <a14:saturation sat="10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161" y="3180585"/>
            <a:ext cx="4323939" cy="2089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4" name="CasellaDiTesto 2063">
            <a:extLst>
              <a:ext uri="{FF2B5EF4-FFF2-40B4-BE49-F238E27FC236}">
                <a16:creationId xmlns:a16="http://schemas.microsoft.com/office/drawing/2014/main" id="{BF362E1D-B599-C10D-2081-F15D34DD78D8}"/>
              </a:ext>
            </a:extLst>
          </p:cNvPr>
          <p:cNvSpPr txBox="1"/>
          <p:nvPr/>
        </p:nvSpPr>
        <p:spPr>
          <a:xfrm>
            <a:off x="3380178" y="5272755"/>
            <a:ext cx="48807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latin typeface="Arial Nova Cond Light" panose="020B0306020202020204" pitchFamily="34" charset="0"/>
              </a:rPr>
              <a:t>Member States shall take all necessary measures to </a:t>
            </a:r>
          </a:p>
          <a:p>
            <a:pPr algn="ctr"/>
            <a:r>
              <a:rPr lang="en-US" i="1" dirty="0">
                <a:latin typeface="Arial Nova Cond Light" panose="020B0306020202020204" pitchFamily="34" charset="0"/>
              </a:rPr>
              <a:t>promote low pesticide-input pest management, giving </a:t>
            </a:r>
          </a:p>
          <a:p>
            <a:pPr algn="ctr"/>
            <a:r>
              <a:rPr lang="en-US" i="1" dirty="0">
                <a:latin typeface="Arial Nova Cond Light" panose="020B0306020202020204" pitchFamily="34" charset="0"/>
              </a:rPr>
              <a:t>wherever possible priority to non-chemical methods</a:t>
            </a:r>
            <a:endParaRPr lang="it-IT" sz="1600" i="1" dirty="0">
              <a:latin typeface="Arial Nova Cond Light" panose="020B0306020202020204" pitchFamily="34" charset="0"/>
            </a:endParaRPr>
          </a:p>
        </p:txBody>
      </p:sp>
      <p:grpSp>
        <p:nvGrpSpPr>
          <p:cNvPr id="2071" name="Gruppo 2070">
            <a:extLst>
              <a:ext uri="{FF2B5EF4-FFF2-40B4-BE49-F238E27FC236}">
                <a16:creationId xmlns:a16="http://schemas.microsoft.com/office/drawing/2014/main" id="{0EE3F168-DAF7-BA07-04F7-6231413831C5}"/>
              </a:ext>
            </a:extLst>
          </p:cNvPr>
          <p:cNvGrpSpPr/>
          <p:nvPr/>
        </p:nvGrpSpPr>
        <p:grpSpPr>
          <a:xfrm>
            <a:off x="9022203" y="911198"/>
            <a:ext cx="3334631" cy="5260520"/>
            <a:chOff x="9330813" y="911198"/>
            <a:chExt cx="3334631" cy="5260520"/>
          </a:xfrm>
        </p:grpSpPr>
        <p:grpSp>
          <p:nvGrpSpPr>
            <p:cNvPr id="2065" name="Gruppo 2064">
              <a:extLst>
                <a:ext uri="{FF2B5EF4-FFF2-40B4-BE49-F238E27FC236}">
                  <a16:creationId xmlns:a16="http://schemas.microsoft.com/office/drawing/2014/main" id="{BC35836A-2BE6-7E7C-D7C8-E4BE5D9FD3BF}"/>
                </a:ext>
              </a:extLst>
            </p:cNvPr>
            <p:cNvGrpSpPr/>
            <p:nvPr/>
          </p:nvGrpSpPr>
          <p:grpSpPr>
            <a:xfrm>
              <a:off x="9864176" y="911198"/>
              <a:ext cx="2241755" cy="3145305"/>
              <a:chOff x="9573027" y="1557112"/>
              <a:chExt cx="2241755" cy="3145305"/>
            </a:xfrm>
          </p:grpSpPr>
          <p:sp>
            <p:nvSpPr>
              <p:cNvPr id="29" name="Content Placeholder 22">
                <a:extLst>
                  <a:ext uri="{FF2B5EF4-FFF2-40B4-BE49-F238E27FC236}">
                    <a16:creationId xmlns:a16="http://schemas.microsoft.com/office/drawing/2014/main" id="{EC717D7E-598F-CAEA-D689-C6918AFDC8E7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9573027" y="2920587"/>
                <a:ext cx="2241755" cy="17818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 algn="ctr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F5494"/>
                  </a:buClr>
                  <a:buNone/>
                  <a:defRPr sz="1500" i="1">
                    <a:solidFill>
                      <a:srgbClr val="0F5494"/>
                    </a:solidFill>
                    <a:latin typeface="+mn-lt"/>
                    <a:ea typeface="MS PGothic" pitchFamily="34" charset="-128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56932F"/>
                  </a:buClr>
                  <a:buChar char="•"/>
                  <a:defRPr sz="2000" b="1">
                    <a:solidFill>
                      <a:srgbClr val="0F5494"/>
                    </a:solidFill>
                    <a:latin typeface="+mn-lt"/>
                    <a:ea typeface="MS PGothic" pitchFamily="34" charset="-128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1400">
                    <a:solidFill>
                      <a:srgbClr val="0F5494"/>
                    </a:solidFill>
                    <a:latin typeface="+mn-lt"/>
                    <a:ea typeface="MS PGothic" pitchFamily="34" charset="-128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0F5494"/>
                  </a:buClr>
                  <a:buSzTx/>
                  <a:buFontTx/>
                  <a:buNone/>
                  <a:tabLst/>
                  <a:defRPr/>
                </a:pPr>
                <a:r>
                  <a:rPr kumimoji="0" lang="en-GB" sz="1800" b="0" i="1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 Nova Cond Light" panose="020B0306020202020204" pitchFamily="34" charset="0"/>
                  </a:rPr>
                  <a:t>Reduce </a:t>
                </a:r>
                <a:r>
                  <a:rPr kumimoji="0" lang="en-GB" sz="1800" b="0" i="1" u="sng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 Nova Cond Light" panose="020B0306020202020204" pitchFamily="34" charset="0"/>
                  </a:rPr>
                  <a:t>by 50% </a:t>
                </a:r>
                <a:r>
                  <a:rPr kumimoji="0" lang="en-GB" sz="1800" b="0" i="1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 Nova Cond Light" panose="020B0306020202020204" pitchFamily="34" charset="0"/>
                  </a:rPr>
                  <a:t>the overall use and risk of </a:t>
                </a:r>
                <a:r>
                  <a:rPr kumimoji="0" lang="en-GB" sz="1800" b="1" i="1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 Nova Cond Light" panose="020B0306020202020204" pitchFamily="34" charset="0"/>
                  </a:rPr>
                  <a:t>chemical pesticides </a:t>
                </a:r>
                <a:r>
                  <a:rPr kumimoji="0" lang="en-GB" sz="1800" b="0" i="1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 Nova Cond Light" panose="020B0306020202020204" pitchFamily="34" charset="0"/>
                  </a:rPr>
                  <a:t>and reduce use </a:t>
                </a:r>
                <a:r>
                  <a:rPr kumimoji="0" lang="en-GB" sz="1800" b="0" i="1" u="sng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 Nova Cond Light" panose="020B0306020202020204" pitchFamily="34" charset="0"/>
                  </a:rPr>
                  <a:t>by 50% </a:t>
                </a:r>
                <a:r>
                  <a:rPr kumimoji="0" lang="en-GB" sz="1800" b="0" i="1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 Nova Cond Light" panose="020B0306020202020204" pitchFamily="34" charset="0"/>
                  </a:rPr>
                  <a:t>of more hazardous</a:t>
                </a:r>
                <a:r>
                  <a:rPr kumimoji="0" lang="en-GB" sz="1800" b="1" i="1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 Nova Cond Light" panose="020B0306020202020204" pitchFamily="34" charset="0"/>
                  </a:rPr>
                  <a:t> pesticides by 2030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0F5494"/>
                  </a:buClr>
                  <a:buSzTx/>
                  <a:buFontTx/>
                  <a:buNone/>
                  <a:tabLst/>
                  <a:defRPr/>
                </a:pPr>
                <a:endParaRPr kumimoji="0" lang="en-GB" sz="1500" b="0" i="1" u="none" strike="noStrike" kern="0" cap="none" spc="0" normalizeH="0" baseline="0" noProof="0" dirty="0">
                  <a:ln>
                    <a:noFill/>
                  </a:ln>
                  <a:solidFill>
                    <a:srgbClr val="0F5494"/>
                  </a:solidFill>
                  <a:effectLst/>
                  <a:uLnTx/>
                  <a:uFillTx/>
                  <a:latin typeface="Verdana"/>
                  <a:ea typeface="MS PGothic" pitchFamily="34" charset="-128"/>
                </a:endParaRPr>
              </a:p>
            </p:txBody>
          </p:sp>
          <p:pic>
            <p:nvPicPr>
              <p:cNvPr id="2059" name="Picture 4" descr="sprayer icon">
                <a:extLst>
                  <a:ext uri="{FF2B5EF4-FFF2-40B4-BE49-F238E27FC236}">
                    <a16:creationId xmlns:a16="http://schemas.microsoft.com/office/drawing/2014/main" id="{6387248D-8EF5-D089-65EB-570BDB3DBCF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12580" y="1557112"/>
                <a:ext cx="1311162" cy="13111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067" name="CasellaDiTesto 2066">
              <a:extLst>
                <a:ext uri="{FF2B5EF4-FFF2-40B4-BE49-F238E27FC236}">
                  <a16:creationId xmlns:a16="http://schemas.microsoft.com/office/drawing/2014/main" id="{97930628-5FAE-D297-E009-B78AF33F32CF}"/>
                </a:ext>
              </a:extLst>
            </p:cNvPr>
            <p:cNvSpPr txBox="1"/>
            <p:nvPr/>
          </p:nvSpPr>
          <p:spPr>
            <a:xfrm>
              <a:off x="9330813" y="4971389"/>
              <a:ext cx="3334631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dirty="0">
                  <a:latin typeface="Arial Nova Cond Light" panose="020B0306020202020204" pitchFamily="34" charset="0"/>
                </a:rPr>
                <a:t>HARMONISED RISK INDICATORS</a:t>
              </a:r>
            </a:p>
            <a:p>
              <a:endParaRPr lang="it-IT" dirty="0">
                <a:latin typeface="Arial Nova Cond Light" panose="020B0306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dirty="0">
                  <a:highlight>
                    <a:srgbClr val="FFFF00"/>
                  </a:highlight>
                  <a:latin typeface="Arial Nova Cond Light" panose="020B0306020202020204" pitchFamily="34" charset="0"/>
                </a:rPr>
                <a:t>HRI-1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dirty="0">
                  <a:highlight>
                    <a:srgbClr val="00FFFF"/>
                  </a:highlight>
                  <a:latin typeface="Arial Nova Cond Light" panose="020B0306020202020204" pitchFamily="34" charset="0"/>
                </a:rPr>
                <a:t>HRI-2</a:t>
              </a:r>
            </a:p>
          </p:txBody>
        </p:sp>
        <p:cxnSp>
          <p:nvCxnSpPr>
            <p:cNvPr id="2068" name="Straight Arrow Connector 10">
              <a:extLst>
                <a:ext uri="{FF2B5EF4-FFF2-40B4-BE49-F238E27FC236}">
                  <a16:creationId xmlns:a16="http://schemas.microsoft.com/office/drawing/2014/main" id="{58145E38-07DB-D00C-8EC1-4D6AF3673031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0835194" y="4028849"/>
              <a:ext cx="9084" cy="800856"/>
            </a:xfrm>
            <a:prstGeom prst="straightConnector1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pic>
          <p:nvPicPr>
            <p:cNvPr id="2070" name="Picture 10" descr="scale icon">
              <a:extLst>
                <a:ext uri="{FF2B5EF4-FFF2-40B4-BE49-F238E27FC236}">
                  <a16:creationId xmlns:a16="http://schemas.microsoft.com/office/drawing/2014/main" id="{598225B0-ADCA-160C-3A26-B3684007D2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96733" y="5393590"/>
              <a:ext cx="778128" cy="778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73" name="CasellaDiTesto 2072">
            <a:extLst>
              <a:ext uri="{FF2B5EF4-FFF2-40B4-BE49-F238E27FC236}">
                <a16:creationId xmlns:a16="http://schemas.microsoft.com/office/drawing/2014/main" id="{C112C544-FFD3-49CB-E417-4325EF062287}"/>
              </a:ext>
            </a:extLst>
          </p:cNvPr>
          <p:cNvSpPr txBox="1"/>
          <p:nvPr/>
        </p:nvSpPr>
        <p:spPr>
          <a:xfrm>
            <a:off x="4953823" y="1809183"/>
            <a:ext cx="22728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rgbClr val="0066FF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Pesticides</a:t>
            </a:r>
            <a:r>
              <a:rPr lang="it-IT" dirty="0">
                <a:solidFill>
                  <a:srgbClr val="0066FF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(europa.eu)</a:t>
            </a:r>
            <a:endParaRPr lang="it-IT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269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1B11A743-DE05-2B81-C4C9-8D2DB869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057" y="6345464"/>
            <a:ext cx="2743200" cy="365125"/>
          </a:xfrm>
        </p:spPr>
        <p:txBody>
          <a:bodyPr/>
          <a:lstStyle/>
          <a:p>
            <a:r>
              <a:rPr lang="it-IT" dirty="0" err="1"/>
              <a:t>Sofija</a:t>
            </a:r>
            <a:r>
              <a:rPr lang="it-IT" dirty="0"/>
              <a:t>, 26 </a:t>
            </a:r>
            <a:r>
              <a:rPr lang="it-IT" dirty="0" err="1"/>
              <a:t>October</a:t>
            </a:r>
            <a:r>
              <a:rPr lang="it-IT" dirty="0"/>
              <a:t> 2023</a:t>
            </a:r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B13F5897-9E32-3D5C-B835-C9A119925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92143" y="6345464"/>
            <a:ext cx="4114800" cy="365125"/>
          </a:xfrm>
        </p:spPr>
        <p:txBody>
          <a:bodyPr/>
          <a:lstStyle/>
          <a:p>
            <a:pPr algn="r"/>
            <a:r>
              <a:rPr lang="it-IT" dirty="0"/>
              <a:t>Martina Cappelletti, ONT Italia</a:t>
            </a:r>
          </a:p>
        </p:txBody>
      </p:sp>
      <p:pic>
        <p:nvPicPr>
          <p:cNvPr id="14" name="Immagine 13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F52D010C-F1AF-4BEF-7AB6-DCF77CF9888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5949" y="70763"/>
            <a:ext cx="550994" cy="485265"/>
          </a:xfrm>
          <a:prstGeom prst="rect">
            <a:avLst/>
          </a:prstGeom>
        </p:spPr>
      </p:pic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EEF6BD53-C871-F5BD-441E-7A1898DC7D1F}"/>
              </a:ext>
            </a:extLst>
          </p:cNvPr>
          <p:cNvCxnSpPr>
            <a:cxnSpLocks/>
          </p:cNvCxnSpPr>
          <p:nvPr/>
        </p:nvCxnSpPr>
        <p:spPr>
          <a:xfrm>
            <a:off x="152400" y="563133"/>
            <a:ext cx="11854543" cy="2449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egnaposto data 1">
            <a:extLst>
              <a:ext uri="{FF2B5EF4-FFF2-40B4-BE49-F238E27FC236}">
                <a16:creationId xmlns:a16="http://schemas.microsoft.com/office/drawing/2014/main" id="{10613150-74C2-C575-150F-8E3BA62AF4A2}"/>
              </a:ext>
            </a:extLst>
          </p:cNvPr>
          <p:cNvSpPr txBox="1">
            <a:spLocks/>
          </p:cNvSpPr>
          <p:nvPr/>
        </p:nvSpPr>
        <p:spPr>
          <a:xfrm>
            <a:off x="185057" y="13083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err="1"/>
              <a:t>Overview</a:t>
            </a:r>
            <a:r>
              <a:rPr lang="it-IT" dirty="0"/>
              <a:t> on </a:t>
            </a:r>
            <a:r>
              <a:rPr lang="it-IT" dirty="0" err="1"/>
              <a:t>tobacco</a:t>
            </a:r>
            <a:r>
              <a:rPr lang="it-IT" dirty="0"/>
              <a:t> </a:t>
            </a:r>
            <a:r>
              <a:rPr lang="it-IT" dirty="0" err="1"/>
              <a:t>plant</a:t>
            </a:r>
            <a:r>
              <a:rPr lang="it-IT" dirty="0"/>
              <a:t> defense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AEC56EE0-758D-BDE4-B0E1-2683A3BAFF14}"/>
              </a:ext>
            </a:extLst>
          </p:cNvPr>
          <p:cNvGrpSpPr/>
          <p:nvPr/>
        </p:nvGrpSpPr>
        <p:grpSpPr>
          <a:xfrm>
            <a:off x="185057" y="1115496"/>
            <a:ext cx="2158093" cy="3122445"/>
            <a:chOff x="9039664" y="2308118"/>
            <a:chExt cx="2158093" cy="3122445"/>
          </a:xfrm>
        </p:grpSpPr>
        <p:sp>
          <p:nvSpPr>
            <p:cNvPr id="10" name="Content Placeholder 22">
              <a:extLst>
                <a:ext uri="{FF2B5EF4-FFF2-40B4-BE49-F238E27FC236}">
                  <a16:creationId xmlns:a16="http://schemas.microsoft.com/office/drawing/2014/main" id="{175898BE-A2CF-6AA0-8877-67E9CD79D14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039664" y="3648733"/>
              <a:ext cx="2158093" cy="1781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F5494"/>
                </a:buClr>
                <a:buNone/>
                <a:defRPr sz="1500" i="1">
                  <a:solidFill>
                    <a:srgbClr val="0F5494"/>
                  </a:solidFill>
                  <a:latin typeface="+mn-lt"/>
                  <a:ea typeface="MS PGothic" pitchFamily="34" charset="-128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56932F"/>
                </a:buClr>
                <a:buChar char="•"/>
                <a:defRPr sz="2000" b="1">
                  <a:solidFill>
                    <a:srgbClr val="0F5494"/>
                  </a:solidFill>
                  <a:latin typeface="+mn-lt"/>
                  <a:ea typeface="MS PGothic" pitchFamily="34" charset="-128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rgbClr val="0F5494"/>
                  </a:solidFill>
                  <a:latin typeface="+mn-lt"/>
                  <a:ea typeface="MS PGothic" pitchFamily="34" charset="-128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F5494"/>
                </a:buClr>
                <a:buSzTx/>
                <a:buFontTx/>
                <a:buNone/>
                <a:tabLst/>
                <a:defRPr/>
              </a:pPr>
              <a:r>
                <a:rPr kumimoji="0" lang="en-GB" sz="1800" b="0" i="1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 Nova Cond Light" panose="020B0306020202020204" pitchFamily="34" charset="0"/>
                </a:rPr>
                <a:t>Reduce </a:t>
              </a:r>
              <a:r>
                <a:rPr kumimoji="0" lang="en-GB" sz="1800" b="0" i="1" u="sng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 Nova Cond Light" panose="020B0306020202020204" pitchFamily="34" charset="0"/>
                </a:rPr>
                <a:t>by 50% </a:t>
              </a:r>
              <a:r>
                <a:rPr kumimoji="0" lang="en-GB" sz="1800" b="0" i="1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 Nova Cond Light" panose="020B0306020202020204" pitchFamily="34" charset="0"/>
                </a:rPr>
                <a:t>the overall use and risk of </a:t>
              </a:r>
              <a:r>
                <a:rPr kumimoji="0" lang="en-GB" sz="1800" b="1" i="1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 Nova Cond Light" panose="020B0306020202020204" pitchFamily="34" charset="0"/>
                </a:rPr>
                <a:t>chemical pesticides </a:t>
              </a:r>
              <a:r>
                <a:rPr kumimoji="0" lang="en-GB" sz="1800" b="0" i="1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 Nova Cond Light" panose="020B0306020202020204" pitchFamily="34" charset="0"/>
                </a:rPr>
                <a:t>and reduce use </a:t>
              </a:r>
              <a:r>
                <a:rPr kumimoji="0" lang="en-GB" sz="1800" b="0" i="1" u="sng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 Nova Cond Light" panose="020B0306020202020204" pitchFamily="34" charset="0"/>
                </a:rPr>
                <a:t>by 50% </a:t>
              </a:r>
              <a:r>
                <a:rPr kumimoji="0" lang="en-GB" sz="1800" b="0" i="1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 Nova Cond Light" panose="020B0306020202020204" pitchFamily="34" charset="0"/>
                </a:rPr>
                <a:t>of more hazardous</a:t>
              </a:r>
              <a:r>
                <a:rPr kumimoji="0" lang="en-GB" sz="1800" b="1" i="1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 Nova Cond Light" panose="020B0306020202020204" pitchFamily="34" charset="0"/>
                </a:rPr>
                <a:t> pesticides by 2030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F5494"/>
                </a:buClr>
                <a:buSzTx/>
                <a:buFontTx/>
                <a:buNone/>
                <a:tabLst/>
                <a:defRPr/>
              </a:pPr>
              <a:endParaRPr kumimoji="0" lang="en-GB" sz="1500" b="0" i="1" u="none" strike="noStrike" kern="0" cap="none" spc="0" normalizeH="0" baseline="0" noProof="0" dirty="0">
                <a:ln>
                  <a:noFill/>
                </a:ln>
                <a:solidFill>
                  <a:srgbClr val="0F5494"/>
                </a:solidFill>
                <a:effectLst/>
                <a:uLnTx/>
                <a:uFillTx/>
                <a:latin typeface="Verdana"/>
                <a:ea typeface="MS PGothic" pitchFamily="34" charset="-128"/>
              </a:endParaRPr>
            </a:p>
          </p:txBody>
        </p:sp>
        <p:pic>
          <p:nvPicPr>
            <p:cNvPr id="15" name="Picture 4" descr="sprayer icon">
              <a:extLst>
                <a:ext uri="{FF2B5EF4-FFF2-40B4-BE49-F238E27FC236}">
                  <a16:creationId xmlns:a16="http://schemas.microsoft.com/office/drawing/2014/main" id="{9BE0CA0C-D34D-58D0-9D1F-4E76FB6AA9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2843" y="2308118"/>
              <a:ext cx="1311162" cy="13111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ACDCA61-9EDA-51B0-EEEF-1EA1B32C1A70}"/>
              </a:ext>
            </a:extLst>
          </p:cNvPr>
          <p:cNvSpPr txBox="1"/>
          <p:nvPr/>
        </p:nvSpPr>
        <p:spPr>
          <a:xfrm>
            <a:off x="2928257" y="1525785"/>
            <a:ext cx="3829650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dirty="0">
                <a:latin typeface="Arial Nova Cond Light" panose="020B0306020202020204" pitchFamily="34" charset="0"/>
              </a:rPr>
              <a:t>HARMONISED RISK INDICATORS</a:t>
            </a:r>
          </a:p>
          <a:p>
            <a:endParaRPr lang="it-IT" dirty="0">
              <a:latin typeface="Arial Nova Cond Light" panose="020B0306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highlight>
                  <a:srgbClr val="FFFF00"/>
                </a:highlight>
                <a:latin typeface="Arial Nova Cond Light" panose="020B0306020202020204" pitchFamily="34" charset="0"/>
              </a:rPr>
              <a:t>HRI-1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dirty="0">
              <a:highlight>
                <a:srgbClr val="FFFF00"/>
              </a:highlight>
              <a:latin typeface="Arial Nova Cond Light" panose="020B0306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highlight>
                  <a:srgbClr val="00FFFF"/>
                </a:highlight>
                <a:latin typeface="Arial Nova Cond Light" panose="020B0306020202020204" pitchFamily="34" charset="0"/>
              </a:rPr>
              <a:t>HRI-2</a:t>
            </a:r>
          </a:p>
        </p:txBody>
      </p:sp>
      <p:cxnSp>
        <p:nvCxnSpPr>
          <p:cNvPr id="8" name="Straight Arrow Connector 10">
            <a:extLst>
              <a:ext uri="{FF2B5EF4-FFF2-40B4-BE49-F238E27FC236}">
                <a16:creationId xmlns:a16="http://schemas.microsoft.com/office/drawing/2014/main" id="{FF9CC357-356F-2821-5943-504FB500F137}"/>
              </a:ext>
            </a:extLst>
          </p:cNvPr>
          <p:cNvCxnSpPr>
            <a:cxnSpLocks/>
          </p:cNvCxnSpPr>
          <p:nvPr/>
        </p:nvCxnSpPr>
        <p:spPr bwMode="auto">
          <a:xfrm>
            <a:off x="1985884" y="2511096"/>
            <a:ext cx="714532" cy="0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9" name="Picture 10" descr="scale icon">
            <a:extLst>
              <a:ext uri="{FF2B5EF4-FFF2-40B4-BE49-F238E27FC236}">
                <a16:creationId xmlns:a16="http://schemas.microsoft.com/office/drawing/2014/main" id="{0ACCB70E-709D-EE29-DB02-5AF7A647C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246" y="6009043"/>
            <a:ext cx="701546" cy="70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Linechart indicating harmonised risk 1">
            <a:extLst>
              <a:ext uri="{FF2B5EF4-FFF2-40B4-BE49-F238E27FC236}">
                <a16:creationId xmlns:a16="http://schemas.microsoft.com/office/drawing/2014/main" id="{73EFB304-38D7-996E-C9D7-4C089C45F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173" y="711476"/>
            <a:ext cx="4698591" cy="265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vale 16">
            <a:extLst>
              <a:ext uri="{FF2B5EF4-FFF2-40B4-BE49-F238E27FC236}">
                <a16:creationId xmlns:a16="http://schemas.microsoft.com/office/drawing/2014/main" id="{74287AA5-0303-EE44-175C-B76A10E5D8E9}"/>
              </a:ext>
            </a:extLst>
          </p:cNvPr>
          <p:cNvSpPr/>
          <p:nvPr/>
        </p:nvSpPr>
        <p:spPr>
          <a:xfrm>
            <a:off x="8573729" y="759813"/>
            <a:ext cx="833336" cy="376909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9" name="Immagine 18" descr="Immagine che contiene testo, schermata, Carattere, design&#10;&#10;Descrizione generata automaticamente">
            <a:extLst>
              <a:ext uri="{FF2B5EF4-FFF2-40B4-BE49-F238E27FC236}">
                <a16:creationId xmlns:a16="http://schemas.microsoft.com/office/drawing/2014/main" id="{EB3D5AB7-F28B-34AF-4551-E07761D5C320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969" y="3719177"/>
            <a:ext cx="4041470" cy="2534615"/>
          </a:xfrm>
          <a:prstGeom prst="rect">
            <a:avLst/>
          </a:prstGeom>
        </p:spPr>
      </p:pic>
      <p:grpSp>
        <p:nvGrpSpPr>
          <p:cNvPr id="21" name="Gruppo 20">
            <a:extLst>
              <a:ext uri="{FF2B5EF4-FFF2-40B4-BE49-F238E27FC236}">
                <a16:creationId xmlns:a16="http://schemas.microsoft.com/office/drawing/2014/main" id="{D7ED657D-8758-15DB-1B49-66F39A3BCA12}"/>
              </a:ext>
            </a:extLst>
          </p:cNvPr>
          <p:cNvGrpSpPr/>
          <p:nvPr/>
        </p:nvGrpSpPr>
        <p:grpSpPr>
          <a:xfrm>
            <a:off x="7138434" y="3568761"/>
            <a:ext cx="4675330" cy="2652856"/>
            <a:chOff x="7138434" y="3568761"/>
            <a:chExt cx="4675330" cy="2652856"/>
          </a:xfrm>
        </p:grpSpPr>
        <p:pic>
          <p:nvPicPr>
            <p:cNvPr id="5124" name="Picture 4" descr="Linechart indicating harmonised risk 2">
              <a:extLst>
                <a:ext uri="{FF2B5EF4-FFF2-40B4-BE49-F238E27FC236}">
                  <a16:creationId xmlns:a16="http://schemas.microsoft.com/office/drawing/2014/main" id="{EE6D8D65-0772-15AB-F9FD-107BD2F055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8434" y="3568761"/>
              <a:ext cx="4675330" cy="26528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Ovale 19">
              <a:extLst>
                <a:ext uri="{FF2B5EF4-FFF2-40B4-BE49-F238E27FC236}">
                  <a16:creationId xmlns:a16="http://schemas.microsoft.com/office/drawing/2014/main" id="{8C0563E5-1D53-E6B3-97E5-C024A3064EB8}"/>
                </a:ext>
              </a:extLst>
            </p:cNvPr>
            <p:cNvSpPr/>
            <p:nvPr/>
          </p:nvSpPr>
          <p:spPr>
            <a:xfrm>
              <a:off x="8606939" y="3627764"/>
              <a:ext cx="833336" cy="376909"/>
            </a:xfrm>
            <a:prstGeom prst="ellipse">
              <a:avLst/>
            </a:prstGeom>
            <a:noFill/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970395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B5060552-77B9-FB6E-266F-69BD67C6A831}"/>
              </a:ext>
            </a:extLst>
          </p:cNvPr>
          <p:cNvCxnSpPr>
            <a:cxnSpLocks/>
          </p:cNvCxnSpPr>
          <p:nvPr/>
        </p:nvCxnSpPr>
        <p:spPr>
          <a:xfrm>
            <a:off x="152400" y="6260922"/>
            <a:ext cx="11854543" cy="2449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1B11A743-DE05-2B81-C4C9-8D2DB869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057" y="6345464"/>
            <a:ext cx="2743200" cy="365125"/>
          </a:xfrm>
        </p:spPr>
        <p:txBody>
          <a:bodyPr/>
          <a:lstStyle/>
          <a:p>
            <a:r>
              <a:rPr lang="it-IT" dirty="0" err="1"/>
              <a:t>Sofija</a:t>
            </a:r>
            <a:r>
              <a:rPr lang="it-IT" dirty="0"/>
              <a:t>, 26 </a:t>
            </a:r>
            <a:r>
              <a:rPr lang="it-IT" dirty="0" err="1"/>
              <a:t>October</a:t>
            </a:r>
            <a:r>
              <a:rPr lang="it-IT" dirty="0"/>
              <a:t> 2023</a:t>
            </a:r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B13F5897-9E32-3D5C-B835-C9A119925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92143" y="6345464"/>
            <a:ext cx="4114800" cy="365125"/>
          </a:xfrm>
        </p:spPr>
        <p:txBody>
          <a:bodyPr/>
          <a:lstStyle/>
          <a:p>
            <a:pPr algn="r"/>
            <a:r>
              <a:rPr lang="it-IT" dirty="0"/>
              <a:t>Martina Cappelletti, ONT Italia</a:t>
            </a:r>
          </a:p>
        </p:txBody>
      </p:sp>
      <p:pic>
        <p:nvPicPr>
          <p:cNvPr id="14" name="Immagine 13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F52D010C-F1AF-4BEF-7AB6-DCF77CF9888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5949" y="70763"/>
            <a:ext cx="550994" cy="485265"/>
          </a:xfrm>
          <a:prstGeom prst="rect">
            <a:avLst/>
          </a:prstGeom>
        </p:spPr>
      </p:pic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EEF6BD53-C871-F5BD-441E-7A1898DC7D1F}"/>
              </a:ext>
            </a:extLst>
          </p:cNvPr>
          <p:cNvCxnSpPr>
            <a:cxnSpLocks/>
          </p:cNvCxnSpPr>
          <p:nvPr/>
        </p:nvCxnSpPr>
        <p:spPr>
          <a:xfrm>
            <a:off x="152400" y="563133"/>
            <a:ext cx="11854543" cy="2449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egnaposto data 1">
            <a:extLst>
              <a:ext uri="{FF2B5EF4-FFF2-40B4-BE49-F238E27FC236}">
                <a16:creationId xmlns:a16="http://schemas.microsoft.com/office/drawing/2014/main" id="{10613150-74C2-C575-150F-8E3BA62AF4A2}"/>
              </a:ext>
            </a:extLst>
          </p:cNvPr>
          <p:cNvSpPr txBox="1">
            <a:spLocks/>
          </p:cNvSpPr>
          <p:nvPr/>
        </p:nvSpPr>
        <p:spPr>
          <a:xfrm>
            <a:off x="185057" y="13083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err="1"/>
              <a:t>Overview</a:t>
            </a:r>
            <a:r>
              <a:rPr lang="it-IT" dirty="0"/>
              <a:t> on </a:t>
            </a:r>
            <a:r>
              <a:rPr lang="it-IT" dirty="0" err="1"/>
              <a:t>tobacco</a:t>
            </a:r>
            <a:r>
              <a:rPr lang="it-IT" dirty="0"/>
              <a:t> </a:t>
            </a:r>
            <a:r>
              <a:rPr lang="it-IT" dirty="0" err="1"/>
              <a:t>plant</a:t>
            </a:r>
            <a:r>
              <a:rPr lang="it-IT" dirty="0"/>
              <a:t> defense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2291F79-D907-A7C1-3608-8F744722F48E}"/>
              </a:ext>
            </a:extLst>
          </p:cNvPr>
          <p:cNvSpPr txBox="1"/>
          <p:nvPr/>
        </p:nvSpPr>
        <p:spPr>
          <a:xfrm>
            <a:off x="185056" y="703797"/>
            <a:ext cx="11821887" cy="10868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700" dirty="0">
                <a:solidFill>
                  <a:srgbClr val="B3071B"/>
                </a:solidFill>
                <a:latin typeface="Arial Nova Cond Light" panose="020B0306020202020204" pitchFamily="34" charset="0"/>
                <a:ea typeface="+mj-ea"/>
                <a:cs typeface="+mj-cs"/>
              </a:rPr>
              <a:t>1,3-Dichloropropene as soil fumigant </a:t>
            </a:r>
            <a:r>
              <a:rPr lang="en-US" sz="4700" dirty="0" err="1">
                <a:solidFill>
                  <a:srgbClr val="B3071B"/>
                </a:solidFill>
                <a:latin typeface="Arial Nova Cond Light" panose="020B0306020202020204" pitchFamily="34" charset="0"/>
                <a:ea typeface="+mj-ea"/>
                <a:cs typeface="+mj-cs"/>
              </a:rPr>
              <a:t>nematocide</a:t>
            </a:r>
            <a:endParaRPr lang="en-US" sz="4700" dirty="0">
              <a:solidFill>
                <a:srgbClr val="B3071B"/>
              </a:solidFill>
              <a:latin typeface="Arial Nova Cond Light" panose="020B0306020202020204" pitchFamily="34" charset="0"/>
              <a:ea typeface="+mj-ea"/>
              <a:cs typeface="+mj-cs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dirty="0">
                <a:solidFill>
                  <a:srgbClr val="B3071B"/>
                </a:solidFill>
                <a:latin typeface="Arial Nova Cond Light" panose="020B0306020202020204" pitchFamily="34" charset="0"/>
                <a:ea typeface="+mj-ea"/>
                <a:cs typeface="+mj-cs"/>
              </a:rPr>
              <a:t>A case study</a:t>
            </a:r>
          </a:p>
        </p:txBody>
      </p: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14A50C72-19F1-BE9B-EBC0-FCC44DE0D461}"/>
              </a:ext>
            </a:extLst>
          </p:cNvPr>
          <p:cNvCxnSpPr>
            <a:cxnSpLocks/>
          </p:cNvCxnSpPr>
          <p:nvPr/>
        </p:nvCxnSpPr>
        <p:spPr>
          <a:xfrm>
            <a:off x="133738" y="6279501"/>
            <a:ext cx="1192452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magine 6" descr="Immagine che contiene verdura, verde, pianta&#10;&#10;Descrizione generata automaticamente">
            <a:extLst>
              <a:ext uri="{FF2B5EF4-FFF2-40B4-BE49-F238E27FC236}">
                <a16:creationId xmlns:a16="http://schemas.microsoft.com/office/drawing/2014/main" id="{92C745AD-B4B9-8343-AAC1-EF4704D60A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" t="24098" r="732" b="266"/>
          <a:stretch/>
        </p:blipFill>
        <p:spPr>
          <a:xfrm>
            <a:off x="9148802" y="3090225"/>
            <a:ext cx="2873426" cy="295436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0C80A322-C4AB-3D78-525A-810249BEE4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grayscl/>
          </a:blip>
          <a:srcRect l="-2460" t="-585" r="819" b="1041"/>
          <a:stretch/>
        </p:blipFill>
        <p:spPr>
          <a:xfrm>
            <a:off x="422922" y="1410582"/>
            <a:ext cx="2085542" cy="44078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Ovale 15">
            <a:extLst>
              <a:ext uri="{FF2B5EF4-FFF2-40B4-BE49-F238E27FC236}">
                <a16:creationId xmlns:a16="http://schemas.microsoft.com/office/drawing/2014/main" id="{B9EEA39B-51D5-AB84-336D-16FEA15E3F51}"/>
              </a:ext>
            </a:extLst>
          </p:cNvPr>
          <p:cNvSpPr/>
          <p:nvPr/>
        </p:nvSpPr>
        <p:spPr>
          <a:xfrm flipH="1">
            <a:off x="1796920" y="5606143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2028DCB6-419D-3A0A-C767-7EF0BEA28AD4}"/>
              </a:ext>
            </a:extLst>
          </p:cNvPr>
          <p:cNvSpPr/>
          <p:nvPr/>
        </p:nvSpPr>
        <p:spPr>
          <a:xfrm flipH="1">
            <a:off x="1796920" y="4659086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Ovale 17">
            <a:extLst>
              <a:ext uri="{FF2B5EF4-FFF2-40B4-BE49-F238E27FC236}">
                <a16:creationId xmlns:a16="http://schemas.microsoft.com/office/drawing/2014/main" id="{AFC5F821-CA40-42A3-F24B-7013F97D9CAE}"/>
              </a:ext>
            </a:extLst>
          </p:cNvPr>
          <p:cNvSpPr/>
          <p:nvPr/>
        </p:nvSpPr>
        <p:spPr>
          <a:xfrm flipH="1">
            <a:off x="1796920" y="4889633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0" name="Immagine 19" descr="Immagine che contiene verdura, aria aperta, terreno&#10;&#10;Descrizione generata automaticamente">
            <a:extLst>
              <a:ext uri="{FF2B5EF4-FFF2-40B4-BE49-F238E27FC236}">
                <a16:creationId xmlns:a16="http://schemas.microsoft.com/office/drawing/2014/main" id="{E7C10DCB-F64C-C89B-C6F7-A18017735B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071" y="1646184"/>
            <a:ext cx="2218430" cy="29579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Immagine 21" descr="Immagine che contiene aria aperta, terreno, verdura, ruota&#10;&#10;Descrizione generata automaticamente">
            <a:extLst>
              <a:ext uri="{FF2B5EF4-FFF2-40B4-BE49-F238E27FC236}">
                <a16:creationId xmlns:a16="http://schemas.microsoft.com/office/drawing/2014/main" id="{624A76EF-3906-FF2E-F8E2-E84C3C1799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198" y="3053980"/>
            <a:ext cx="2325168" cy="310022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B0E88092-BC81-5B93-7BFB-4C2512A0CE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9436" y="1401619"/>
            <a:ext cx="2524100" cy="336546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795874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B5060552-77B9-FB6E-266F-69BD67C6A831}"/>
              </a:ext>
            </a:extLst>
          </p:cNvPr>
          <p:cNvCxnSpPr>
            <a:cxnSpLocks/>
          </p:cNvCxnSpPr>
          <p:nvPr/>
        </p:nvCxnSpPr>
        <p:spPr>
          <a:xfrm>
            <a:off x="215536" y="6270371"/>
            <a:ext cx="11854543" cy="2449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1B11A743-DE05-2B81-C4C9-8D2DB869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057" y="6345464"/>
            <a:ext cx="2743200" cy="365125"/>
          </a:xfrm>
        </p:spPr>
        <p:txBody>
          <a:bodyPr/>
          <a:lstStyle/>
          <a:p>
            <a:r>
              <a:rPr lang="it-IT" dirty="0" err="1"/>
              <a:t>Sofija</a:t>
            </a:r>
            <a:r>
              <a:rPr lang="it-IT" dirty="0"/>
              <a:t>, 26 </a:t>
            </a:r>
            <a:r>
              <a:rPr lang="it-IT" dirty="0" err="1"/>
              <a:t>October</a:t>
            </a:r>
            <a:r>
              <a:rPr lang="it-IT" dirty="0"/>
              <a:t> 2023</a:t>
            </a:r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B13F5897-9E32-3D5C-B835-C9A119925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92143" y="6345464"/>
            <a:ext cx="4114800" cy="365125"/>
          </a:xfrm>
        </p:spPr>
        <p:txBody>
          <a:bodyPr/>
          <a:lstStyle/>
          <a:p>
            <a:pPr algn="r"/>
            <a:r>
              <a:rPr lang="it-IT" dirty="0"/>
              <a:t>Martina Cappelletti, ONT Italia</a:t>
            </a:r>
          </a:p>
        </p:txBody>
      </p:sp>
      <p:pic>
        <p:nvPicPr>
          <p:cNvPr id="14" name="Immagine 13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F52D010C-F1AF-4BEF-7AB6-DCF77CF9888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5949" y="70763"/>
            <a:ext cx="550994" cy="485265"/>
          </a:xfrm>
          <a:prstGeom prst="rect">
            <a:avLst/>
          </a:prstGeom>
        </p:spPr>
      </p:pic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EEF6BD53-C871-F5BD-441E-7A1898DC7D1F}"/>
              </a:ext>
            </a:extLst>
          </p:cNvPr>
          <p:cNvCxnSpPr>
            <a:cxnSpLocks/>
          </p:cNvCxnSpPr>
          <p:nvPr/>
        </p:nvCxnSpPr>
        <p:spPr>
          <a:xfrm>
            <a:off x="152400" y="563133"/>
            <a:ext cx="11854543" cy="2449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egnaposto data 1">
            <a:extLst>
              <a:ext uri="{FF2B5EF4-FFF2-40B4-BE49-F238E27FC236}">
                <a16:creationId xmlns:a16="http://schemas.microsoft.com/office/drawing/2014/main" id="{10613150-74C2-C575-150F-8E3BA62AF4A2}"/>
              </a:ext>
            </a:extLst>
          </p:cNvPr>
          <p:cNvSpPr txBox="1">
            <a:spLocks/>
          </p:cNvSpPr>
          <p:nvPr/>
        </p:nvSpPr>
        <p:spPr>
          <a:xfrm>
            <a:off x="185057" y="13083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err="1"/>
              <a:t>Overview</a:t>
            </a:r>
            <a:r>
              <a:rPr lang="it-IT" dirty="0"/>
              <a:t> on </a:t>
            </a:r>
            <a:r>
              <a:rPr lang="it-IT" dirty="0" err="1"/>
              <a:t>tobacco</a:t>
            </a:r>
            <a:r>
              <a:rPr lang="it-IT" dirty="0"/>
              <a:t> </a:t>
            </a:r>
            <a:r>
              <a:rPr lang="it-IT" dirty="0" err="1"/>
              <a:t>plant</a:t>
            </a:r>
            <a:r>
              <a:rPr lang="it-IT" dirty="0"/>
              <a:t> defense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172F487-23D8-E906-0E7B-BECC4A1F5011}"/>
              </a:ext>
            </a:extLst>
          </p:cNvPr>
          <p:cNvSpPr txBox="1"/>
          <p:nvPr/>
        </p:nvSpPr>
        <p:spPr>
          <a:xfrm>
            <a:off x="185056" y="703797"/>
            <a:ext cx="11821887" cy="10868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700" dirty="0">
                <a:solidFill>
                  <a:srgbClr val="B3071B"/>
                </a:solidFill>
                <a:latin typeface="Arial Nova Cond Light" panose="020B0306020202020204" pitchFamily="34" charset="0"/>
                <a:ea typeface="+mj-ea"/>
                <a:cs typeface="+mj-cs"/>
              </a:rPr>
              <a:t>1,3-Dichloropropene as soil fumigant </a:t>
            </a:r>
            <a:r>
              <a:rPr lang="en-US" sz="4700" dirty="0" err="1">
                <a:solidFill>
                  <a:srgbClr val="B3071B"/>
                </a:solidFill>
                <a:latin typeface="Arial Nova Cond Light" panose="020B0306020202020204" pitchFamily="34" charset="0"/>
                <a:ea typeface="+mj-ea"/>
                <a:cs typeface="+mj-cs"/>
              </a:rPr>
              <a:t>nematocide</a:t>
            </a:r>
            <a:endParaRPr lang="en-US" sz="4700" dirty="0">
              <a:solidFill>
                <a:srgbClr val="B3071B"/>
              </a:solidFill>
              <a:latin typeface="Arial Nova Cond Light" panose="020B0306020202020204" pitchFamily="34" charset="0"/>
              <a:ea typeface="+mj-ea"/>
              <a:cs typeface="+mj-cs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dirty="0">
                <a:solidFill>
                  <a:srgbClr val="B3071B"/>
                </a:solidFill>
                <a:latin typeface="Arial Nova Cond Light" panose="020B0306020202020204" pitchFamily="34" charset="0"/>
                <a:ea typeface="+mj-ea"/>
                <a:cs typeface="+mj-cs"/>
              </a:rPr>
              <a:t>A case study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96383F0-0954-6E14-99FF-05A07F5BDBF4}"/>
              </a:ext>
            </a:extLst>
          </p:cNvPr>
          <p:cNvSpPr txBox="1"/>
          <p:nvPr/>
        </p:nvSpPr>
        <p:spPr>
          <a:xfrm>
            <a:off x="0" y="2009019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Arial Nova Cond Light" panose="020B0306020202020204" pitchFamily="34" charset="0"/>
              </a:rPr>
              <a:t>120 days </a:t>
            </a:r>
            <a:r>
              <a:rPr lang="it-IT" sz="2400" dirty="0" err="1">
                <a:latin typeface="Arial Nova Cond Light" panose="020B0306020202020204" pitchFamily="34" charset="0"/>
              </a:rPr>
              <a:t>emergency</a:t>
            </a:r>
            <a:r>
              <a:rPr lang="it-IT" sz="2400" dirty="0">
                <a:latin typeface="Arial Nova Cond Light" panose="020B0306020202020204" pitchFamily="34" charset="0"/>
              </a:rPr>
              <a:t> use </a:t>
            </a:r>
            <a:r>
              <a:rPr lang="it-IT" sz="2400" dirty="0" err="1">
                <a:latin typeface="Arial Nova Cond Light" panose="020B0306020202020204" pitchFamily="34" charset="0"/>
              </a:rPr>
              <a:t>authorization</a:t>
            </a:r>
            <a:r>
              <a:rPr lang="it-IT" sz="2400" dirty="0">
                <a:latin typeface="Arial Nova Cond Light" panose="020B0306020202020204" pitchFamily="34" charset="0"/>
              </a:rPr>
              <a:t> (Art. 53 Reg (CE) 1107/2009):</a:t>
            </a:r>
          </a:p>
          <a:p>
            <a:pPr algn="ctr"/>
            <a:r>
              <a:rPr lang="it-IT" sz="2400" b="1" dirty="0">
                <a:latin typeface="Arial Nova Cond Light" panose="020B0306020202020204" pitchFamily="34" charset="0"/>
              </a:rPr>
              <a:t>NECESSARY, BUT INCREASINGLY OPPOSED</a:t>
            </a:r>
          </a:p>
        </p:txBody>
      </p:sp>
      <p:sp>
        <p:nvSpPr>
          <p:cNvPr id="7" name="Freccia a destra 6">
            <a:extLst>
              <a:ext uri="{FF2B5EF4-FFF2-40B4-BE49-F238E27FC236}">
                <a16:creationId xmlns:a16="http://schemas.microsoft.com/office/drawing/2014/main" id="{D735CC34-6968-C078-CD86-EED4BA561DE1}"/>
              </a:ext>
            </a:extLst>
          </p:cNvPr>
          <p:cNvSpPr/>
          <p:nvPr/>
        </p:nvSpPr>
        <p:spPr>
          <a:xfrm>
            <a:off x="0" y="3070025"/>
            <a:ext cx="12192000" cy="2944032"/>
          </a:xfrm>
          <a:prstGeom prst="rightArrow">
            <a:avLst>
              <a:gd name="adj1" fmla="val 84166"/>
              <a:gd name="adj2" fmla="val 50774"/>
            </a:avLst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08EC2597-D275-BD7B-1558-9C3581F41C28}"/>
              </a:ext>
            </a:extLst>
          </p:cNvPr>
          <p:cNvGrpSpPr/>
          <p:nvPr/>
        </p:nvGrpSpPr>
        <p:grpSpPr>
          <a:xfrm>
            <a:off x="309154" y="3701121"/>
            <a:ext cx="2167890" cy="1714499"/>
            <a:chOff x="309154" y="3701121"/>
            <a:chExt cx="2167890" cy="1714499"/>
          </a:xfrm>
        </p:grpSpPr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1FA15E61-A6C8-639E-9536-F6E41C0E2F67}"/>
                </a:ext>
              </a:extLst>
            </p:cNvPr>
            <p:cNvSpPr txBox="1"/>
            <p:nvPr/>
          </p:nvSpPr>
          <p:spPr>
            <a:xfrm>
              <a:off x="309154" y="3855993"/>
              <a:ext cx="216789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b="1" dirty="0">
                  <a:highlight>
                    <a:srgbClr val="00FFFF"/>
                  </a:highlight>
                  <a:latin typeface="Arial Nova Cond Light" panose="020B0306020202020204" pitchFamily="34" charset="0"/>
                </a:rPr>
                <a:t>2021</a:t>
              </a:r>
              <a:endParaRPr lang="it-IT" sz="2000" b="1" dirty="0">
                <a:highlight>
                  <a:srgbClr val="00FFFF"/>
                </a:highlight>
                <a:latin typeface="Arial Nova Cond Light" panose="020B0306020202020204" pitchFamily="34" charset="0"/>
              </a:endParaRPr>
            </a:p>
            <a:p>
              <a:pPr algn="ctr"/>
              <a:r>
                <a:rPr lang="en-US" sz="2000" dirty="0">
                  <a:latin typeface="Arial Nova Cond Light" panose="020B0306020202020204" pitchFamily="34" charset="0"/>
                </a:rPr>
                <a:t>Applied only once every two years</a:t>
              </a:r>
            </a:p>
          </p:txBody>
        </p:sp>
        <p:sp>
          <p:nvSpPr>
            <p:cNvPr id="15" name="Ovale 14">
              <a:extLst>
                <a:ext uri="{FF2B5EF4-FFF2-40B4-BE49-F238E27FC236}">
                  <a16:creationId xmlns:a16="http://schemas.microsoft.com/office/drawing/2014/main" id="{23227B25-D976-5009-7AFD-5DAA4C2C49E9}"/>
                </a:ext>
              </a:extLst>
            </p:cNvPr>
            <p:cNvSpPr/>
            <p:nvPr/>
          </p:nvSpPr>
          <p:spPr>
            <a:xfrm>
              <a:off x="522242" y="3701121"/>
              <a:ext cx="1783080" cy="1714499"/>
            </a:xfrm>
            <a:prstGeom prst="ellipse">
              <a:avLst/>
            </a:prstGeom>
            <a:noFill/>
            <a:ln w="50800">
              <a:solidFill>
                <a:srgbClr val="00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7C70D4A4-A3DC-121A-C444-08A5E98D81C2}"/>
              </a:ext>
            </a:extLst>
          </p:cNvPr>
          <p:cNvGrpSpPr/>
          <p:nvPr/>
        </p:nvGrpSpPr>
        <p:grpSpPr>
          <a:xfrm>
            <a:off x="2673259" y="3399135"/>
            <a:ext cx="4279177" cy="2198025"/>
            <a:chOff x="2924719" y="3101955"/>
            <a:chExt cx="4279177" cy="2198025"/>
          </a:xfrm>
        </p:grpSpPr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9589F249-4C0D-5C9C-8D7B-4D16DC34ED04}"/>
                </a:ext>
              </a:extLst>
            </p:cNvPr>
            <p:cNvSpPr txBox="1"/>
            <p:nvPr/>
          </p:nvSpPr>
          <p:spPr>
            <a:xfrm>
              <a:off x="2924719" y="3456638"/>
              <a:ext cx="216789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b="1" dirty="0">
                  <a:highlight>
                    <a:srgbClr val="66FF66"/>
                  </a:highlight>
                  <a:latin typeface="Arial Nova Cond Light" panose="020B0306020202020204" pitchFamily="34" charset="0"/>
                </a:rPr>
                <a:t>2022</a:t>
              </a:r>
            </a:p>
            <a:p>
              <a:pPr algn="ctr"/>
              <a:endParaRPr lang="it-IT" sz="2400" b="1" dirty="0">
                <a:latin typeface="Arial Nova Cond Light" panose="020B0306020202020204" pitchFamily="34" charset="0"/>
              </a:endParaRPr>
            </a:p>
            <a:p>
              <a:pPr algn="ctr"/>
              <a:r>
                <a:rPr lang="it-IT" sz="2000" dirty="0" err="1">
                  <a:latin typeface="Arial Nova Cond Light" panose="020B0306020202020204" pitchFamily="34" charset="0"/>
                </a:rPr>
                <a:t>Request</a:t>
              </a:r>
              <a:r>
                <a:rPr lang="it-IT" sz="2000" dirty="0">
                  <a:latin typeface="Arial Nova Cond Light" panose="020B0306020202020204" pitchFamily="34" charset="0"/>
                </a:rPr>
                <a:t> for </a:t>
              </a:r>
              <a:r>
                <a:rPr lang="it-IT" sz="2000" dirty="0" err="1">
                  <a:latin typeface="Arial Nova Cond Light" panose="020B0306020202020204" pitchFamily="34" charset="0"/>
                </a:rPr>
                <a:t>hectares</a:t>
              </a:r>
              <a:r>
                <a:rPr lang="it-IT" sz="2000" dirty="0">
                  <a:latin typeface="Arial Nova Cond Light" panose="020B0306020202020204" pitchFamily="34" charset="0"/>
                </a:rPr>
                <a:t> and zones</a:t>
              </a:r>
            </a:p>
          </p:txBody>
        </p: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76E7DEDE-FACA-756E-FA32-9A608B4E6A56}"/>
                </a:ext>
              </a:extLst>
            </p:cNvPr>
            <p:cNvSpPr txBox="1"/>
            <p:nvPr/>
          </p:nvSpPr>
          <p:spPr>
            <a:xfrm>
              <a:off x="4924427" y="3284603"/>
              <a:ext cx="21678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dirty="0">
                  <a:latin typeface="Arial Nova Cond Light" panose="020B0306020202020204" pitchFamily="34" charset="0"/>
                </a:rPr>
                <a:t>High risk of </a:t>
              </a:r>
              <a:r>
                <a:rPr lang="it-IT" sz="2000" dirty="0" err="1">
                  <a:latin typeface="Arial Nova Cond Light" panose="020B0306020202020204" pitchFamily="34" charset="0"/>
                </a:rPr>
                <a:t>mitigation</a:t>
              </a:r>
              <a:r>
                <a:rPr lang="it-IT" sz="2000" dirty="0">
                  <a:latin typeface="Arial Nova Cond Light" panose="020B0306020202020204" pitchFamily="34" charset="0"/>
                </a:rPr>
                <a:t> </a:t>
              </a:r>
              <a:r>
                <a:rPr lang="it-IT" sz="2000" dirty="0" err="1">
                  <a:latin typeface="Arial Nova Cond Light" panose="020B0306020202020204" pitchFamily="34" charset="0"/>
                </a:rPr>
                <a:t>measures</a:t>
              </a:r>
              <a:r>
                <a:rPr lang="it-IT" sz="2000" dirty="0">
                  <a:latin typeface="Arial Nova Cond Light" panose="020B0306020202020204" pitchFamily="34" charset="0"/>
                </a:rPr>
                <a:t> (</a:t>
              </a:r>
              <a:r>
                <a:rPr lang="it-IT" sz="2000" dirty="0" err="1">
                  <a:latin typeface="Arial Nova Cond Light" panose="020B0306020202020204" pitchFamily="34" charset="0"/>
                </a:rPr>
                <a:t>mulching</a:t>
              </a:r>
              <a:r>
                <a:rPr lang="it-IT" sz="2000" dirty="0">
                  <a:latin typeface="Arial Nova Cond Light" panose="020B0306020202020204" pitchFamily="34" charset="0"/>
                </a:rPr>
                <a:t>)</a:t>
              </a:r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669354E4-0BAD-DBF5-7870-0B52F3718AD2}"/>
                </a:ext>
              </a:extLst>
            </p:cNvPr>
            <p:cNvSpPr txBox="1"/>
            <p:nvPr/>
          </p:nvSpPr>
          <p:spPr>
            <a:xfrm>
              <a:off x="4904150" y="4456926"/>
              <a:ext cx="21678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b="1" dirty="0">
                  <a:latin typeface="Arial Nova Cond Light" panose="020B0306020202020204" pitchFamily="34" charset="0"/>
                </a:rPr>
                <a:t>EU status: Not-</a:t>
              </a:r>
              <a:r>
                <a:rPr lang="it-IT" sz="2000" b="1" dirty="0" err="1">
                  <a:latin typeface="Arial Nova Cond Light" panose="020B0306020202020204" pitchFamily="34" charset="0"/>
                </a:rPr>
                <a:t>approved</a:t>
              </a:r>
              <a:r>
                <a:rPr lang="it-IT" sz="2000" b="1" dirty="0">
                  <a:latin typeface="Arial Nova Cond Light" panose="020B0306020202020204" pitchFamily="34" charset="0"/>
                </a:rPr>
                <a:t> </a:t>
              </a:r>
            </a:p>
          </p:txBody>
        </p:sp>
        <p:sp>
          <p:nvSpPr>
            <p:cNvPr id="16" name="Ovale 15">
              <a:extLst>
                <a:ext uri="{FF2B5EF4-FFF2-40B4-BE49-F238E27FC236}">
                  <a16:creationId xmlns:a16="http://schemas.microsoft.com/office/drawing/2014/main" id="{D2221679-F294-F934-2478-C7F976D0B80D}"/>
                </a:ext>
              </a:extLst>
            </p:cNvPr>
            <p:cNvSpPr/>
            <p:nvPr/>
          </p:nvSpPr>
          <p:spPr>
            <a:xfrm>
              <a:off x="2939143" y="4000235"/>
              <a:ext cx="2050868" cy="997948"/>
            </a:xfrm>
            <a:prstGeom prst="ellipse">
              <a:avLst/>
            </a:prstGeom>
            <a:noFill/>
            <a:ln w="50800">
              <a:solidFill>
                <a:srgbClr val="66F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Ovale 17">
              <a:extLst>
                <a:ext uri="{FF2B5EF4-FFF2-40B4-BE49-F238E27FC236}">
                  <a16:creationId xmlns:a16="http://schemas.microsoft.com/office/drawing/2014/main" id="{86D85C86-BCE4-94EF-C335-F5DF8684630C}"/>
                </a:ext>
              </a:extLst>
            </p:cNvPr>
            <p:cNvSpPr/>
            <p:nvPr/>
          </p:nvSpPr>
          <p:spPr>
            <a:xfrm>
              <a:off x="4831080" y="3101955"/>
              <a:ext cx="2372816" cy="997948"/>
            </a:xfrm>
            <a:prstGeom prst="ellipse">
              <a:avLst/>
            </a:prstGeom>
            <a:noFill/>
            <a:ln w="50800">
              <a:solidFill>
                <a:srgbClr val="66F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Ovale 18">
              <a:extLst>
                <a:ext uri="{FF2B5EF4-FFF2-40B4-BE49-F238E27FC236}">
                  <a16:creationId xmlns:a16="http://schemas.microsoft.com/office/drawing/2014/main" id="{589A64D1-4AFB-AA66-787B-4DDD0A61B097}"/>
                </a:ext>
              </a:extLst>
            </p:cNvPr>
            <p:cNvSpPr/>
            <p:nvPr/>
          </p:nvSpPr>
          <p:spPr>
            <a:xfrm>
              <a:off x="4962661" y="4302032"/>
              <a:ext cx="2050868" cy="997948"/>
            </a:xfrm>
            <a:prstGeom prst="ellipse">
              <a:avLst/>
            </a:prstGeom>
            <a:noFill/>
            <a:ln w="50800">
              <a:solidFill>
                <a:srgbClr val="66F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E1E01A94-6D04-5F2E-0EB0-7C18C12B8E8D}"/>
              </a:ext>
            </a:extLst>
          </p:cNvPr>
          <p:cNvGrpSpPr/>
          <p:nvPr/>
        </p:nvGrpSpPr>
        <p:grpSpPr>
          <a:xfrm>
            <a:off x="7109868" y="3469047"/>
            <a:ext cx="4132898" cy="2243754"/>
            <a:chOff x="7749948" y="3469047"/>
            <a:chExt cx="4132898" cy="2243754"/>
          </a:xfrm>
        </p:grpSpPr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E40C55F0-932F-1F54-56FD-15D756DBD20D}"/>
                </a:ext>
              </a:extLst>
            </p:cNvPr>
            <p:cNvSpPr txBox="1"/>
            <p:nvPr/>
          </p:nvSpPr>
          <p:spPr>
            <a:xfrm>
              <a:off x="7749948" y="3715912"/>
              <a:ext cx="216789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b="1" dirty="0">
                  <a:highlight>
                    <a:srgbClr val="FD6679"/>
                  </a:highlight>
                  <a:latin typeface="Arial Nova Cond Light" panose="020B0306020202020204" pitchFamily="34" charset="0"/>
                </a:rPr>
                <a:t>2023</a:t>
              </a:r>
            </a:p>
            <a:p>
              <a:pPr algn="ctr"/>
              <a:endParaRPr lang="it-IT" sz="2400" b="1" dirty="0">
                <a:latin typeface="Arial Nova Cond Light" panose="020B0306020202020204" pitchFamily="34" charset="0"/>
              </a:endParaRPr>
            </a:p>
            <a:p>
              <a:pPr algn="ctr"/>
              <a:r>
                <a:rPr lang="it-IT" sz="2000" dirty="0">
                  <a:latin typeface="Arial Nova Cond Light" panose="020B0306020202020204" pitchFamily="34" charset="0"/>
                </a:rPr>
                <a:t>IT: 60 days </a:t>
              </a:r>
            </a:p>
            <a:p>
              <a:pPr algn="ctr"/>
              <a:r>
                <a:rPr lang="it-IT" sz="2000" dirty="0" err="1">
                  <a:latin typeface="Arial Nova Cond Light" panose="020B0306020202020204" pitchFamily="34" charset="0"/>
                </a:rPr>
                <a:t>Delayed</a:t>
              </a:r>
              <a:r>
                <a:rPr lang="it-IT" sz="2000" dirty="0">
                  <a:latin typeface="Arial Nova Cond Light" panose="020B0306020202020204" pitchFamily="34" charset="0"/>
                </a:rPr>
                <a:t> </a:t>
              </a:r>
              <a:r>
                <a:rPr lang="it-IT" sz="2000" dirty="0" err="1">
                  <a:latin typeface="Arial Nova Cond Light" panose="020B0306020202020204" pitchFamily="34" charset="0"/>
                </a:rPr>
                <a:t>Authorization</a:t>
              </a:r>
              <a:r>
                <a:rPr lang="it-IT" sz="2000" dirty="0">
                  <a:latin typeface="Arial Nova Cond Light" panose="020B0306020202020204" pitchFamily="34" charset="0"/>
                </a:rPr>
                <a:t> </a:t>
              </a:r>
            </a:p>
          </p:txBody>
        </p:sp>
        <p:sp>
          <p:nvSpPr>
            <p:cNvPr id="21" name="Ovale 20">
              <a:extLst>
                <a:ext uri="{FF2B5EF4-FFF2-40B4-BE49-F238E27FC236}">
                  <a16:creationId xmlns:a16="http://schemas.microsoft.com/office/drawing/2014/main" id="{ACAA87D2-4AB6-578B-BE47-3C2B37190707}"/>
                </a:ext>
              </a:extLst>
            </p:cNvPr>
            <p:cNvSpPr/>
            <p:nvPr/>
          </p:nvSpPr>
          <p:spPr>
            <a:xfrm>
              <a:off x="7770225" y="3655401"/>
              <a:ext cx="2089102" cy="2057400"/>
            </a:xfrm>
            <a:prstGeom prst="ellipse">
              <a:avLst/>
            </a:prstGeom>
            <a:noFill/>
            <a:ln w="50800">
              <a:solidFill>
                <a:srgbClr val="FD667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21619EC5-6D63-EFD4-ED39-2374D2BB7EAC}"/>
                </a:ext>
              </a:extLst>
            </p:cNvPr>
            <p:cNvSpPr txBox="1"/>
            <p:nvPr/>
          </p:nvSpPr>
          <p:spPr>
            <a:xfrm>
              <a:off x="9714956" y="3596551"/>
              <a:ext cx="216789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dirty="0">
                  <a:latin typeface="Arial Nova Cond Light" panose="020B0306020202020204" pitchFamily="34" charset="0"/>
                </a:rPr>
                <a:t>ES: just on 2000 ha</a:t>
              </a:r>
            </a:p>
          </p:txBody>
        </p:sp>
        <p:sp>
          <p:nvSpPr>
            <p:cNvPr id="23" name="Ovale 22">
              <a:extLst>
                <a:ext uri="{FF2B5EF4-FFF2-40B4-BE49-F238E27FC236}">
                  <a16:creationId xmlns:a16="http://schemas.microsoft.com/office/drawing/2014/main" id="{D72C4101-2301-DBE9-A3F7-737B47AEF3B8}"/>
                </a:ext>
              </a:extLst>
            </p:cNvPr>
            <p:cNvSpPr/>
            <p:nvPr/>
          </p:nvSpPr>
          <p:spPr>
            <a:xfrm>
              <a:off x="9795918" y="3469047"/>
              <a:ext cx="2005966" cy="649125"/>
            </a:xfrm>
            <a:prstGeom prst="ellipse">
              <a:avLst/>
            </a:prstGeom>
            <a:noFill/>
            <a:ln w="50800">
              <a:solidFill>
                <a:srgbClr val="FD667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8" name="Gruppo 27">
            <a:extLst>
              <a:ext uri="{FF2B5EF4-FFF2-40B4-BE49-F238E27FC236}">
                <a16:creationId xmlns:a16="http://schemas.microsoft.com/office/drawing/2014/main" id="{27475C05-B6D8-D24F-5E44-1CCBF4D9B15A}"/>
              </a:ext>
            </a:extLst>
          </p:cNvPr>
          <p:cNvGrpSpPr/>
          <p:nvPr/>
        </p:nvGrpSpPr>
        <p:grpSpPr>
          <a:xfrm>
            <a:off x="10515600" y="4289669"/>
            <a:ext cx="1353096" cy="1005694"/>
            <a:chOff x="9363538" y="4213506"/>
            <a:chExt cx="1597676" cy="1154444"/>
          </a:xfrm>
        </p:grpSpPr>
        <p:pic>
          <p:nvPicPr>
            <p:cNvPr id="17" name="Picture 2" descr="tobacco leaf icon">
              <a:extLst>
                <a:ext uri="{FF2B5EF4-FFF2-40B4-BE49-F238E27FC236}">
                  <a16:creationId xmlns:a16="http://schemas.microsoft.com/office/drawing/2014/main" id="{15FD8E05-5D86-92DF-FAD8-1D5CCF0380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841822">
              <a:off x="9940020" y="4305089"/>
              <a:ext cx="1101797" cy="940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 descr="tobacco leaf icon">
              <a:extLst>
                <a:ext uri="{FF2B5EF4-FFF2-40B4-BE49-F238E27FC236}">
                  <a16:creationId xmlns:a16="http://schemas.microsoft.com/office/drawing/2014/main" id="{54DD6D7F-E636-7829-AEAA-E84DCE6CC7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216833" flipV="1">
              <a:off x="9262398" y="4314646"/>
              <a:ext cx="1154444" cy="95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25839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B5060552-77B9-FB6E-266F-69BD67C6A831}"/>
              </a:ext>
            </a:extLst>
          </p:cNvPr>
          <p:cNvCxnSpPr>
            <a:cxnSpLocks/>
          </p:cNvCxnSpPr>
          <p:nvPr/>
        </p:nvCxnSpPr>
        <p:spPr>
          <a:xfrm>
            <a:off x="152400" y="6260922"/>
            <a:ext cx="11854543" cy="2449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1B11A743-DE05-2B81-C4C9-8D2DB869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057" y="6345464"/>
            <a:ext cx="2743200" cy="365125"/>
          </a:xfrm>
        </p:spPr>
        <p:txBody>
          <a:bodyPr/>
          <a:lstStyle/>
          <a:p>
            <a:r>
              <a:rPr lang="it-IT" dirty="0" err="1"/>
              <a:t>Sofija</a:t>
            </a:r>
            <a:r>
              <a:rPr lang="it-IT" dirty="0"/>
              <a:t>, 26 </a:t>
            </a:r>
            <a:r>
              <a:rPr lang="it-IT" dirty="0" err="1"/>
              <a:t>October</a:t>
            </a:r>
            <a:r>
              <a:rPr lang="it-IT" dirty="0"/>
              <a:t> 2023</a:t>
            </a:r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B13F5897-9E32-3D5C-B835-C9A119925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92143" y="6345464"/>
            <a:ext cx="4114800" cy="365125"/>
          </a:xfrm>
        </p:spPr>
        <p:txBody>
          <a:bodyPr/>
          <a:lstStyle/>
          <a:p>
            <a:pPr algn="r"/>
            <a:r>
              <a:rPr lang="it-IT" dirty="0"/>
              <a:t>Martina Cappelletti, ONT Italia</a:t>
            </a:r>
          </a:p>
        </p:txBody>
      </p:sp>
      <p:pic>
        <p:nvPicPr>
          <p:cNvPr id="14" name="Immagine 13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F52D010C-F1AF-4BEF-7AB6-DCF77CF9888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5949" y="70763"/>
            <a:ext cx="550994" cy="485265"/>
          </a:xfrm>
          <a:prstGeom prst="rect">
            <a:avLst/>
          </a:prstGeom>
        </p:spPr>
      </p:pic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EEF6BD53-C871-F5BD-441E-7A1898DC7D1F}"/>
              </a:ext>
            </a:extLst>
          </p:cNvPr>
          <p:cNvCxnSpPr>
            <a:cxnSpLocks/>
          </p:cNvCxnSpPr>
          <p:nvPr/>
        </p:nvCxnSpPr>
        <p:spPr>
          <a:xfrm>
            <a:off x="152400" y="563133"/>
            <a:ext cx="11854543" cy="2449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egnaposto data 1">
            <a:extLst>
              <a:ext uri="{FF2B5EF4-FFF2-40B4-BE49-F238E27FC236}">
                <a16:creationId xmlns:a16="http://schemas.microsoft.com/office/drawing/2014/main" id="{10613150-74C2-C575-150F-8E3BA62AF4A2}"/>
              </a:ext>
            </a:extLst>
          </p:cNvPr>
          <p:cNvSpPr txBox="1">
            <a:spLocks/>
          </p:cNvSpPr>
          <p:nvPr/>
        </p:nvSpPr>
        <p:spPr>
          <a:xfrm>
            <a:off x="185057" y="13083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err="1"/>
              <a:t>Overview</a:t>
            </a:r>
            <a:r>
              <a:rPr lang="it-IT" dirty="0"/>
              <a:t> on </a:t>
            </a:r>
            <a:r>
              <a:rPr lang="it-IT" dirty="0" err="1"/>
              <a:t>tobacco</a:t>
            </a:r>
            <a:r>
              <a:rPr lang="it-IT" dirty="0"/>
              <a:t> </a:t>
            </a:r>
            <a:r>
              <a:rPr lang="it-IT" dirty="0" err="1"/>
              <a:t>plant</a:t>
            </a:r>
            <a:r>
              <a:rPr lang="it-IT" dirty="0"/>
              <a:t> defense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172F487-23D8-E906-0E7B-BECC4A1F5011}"/>
              </a:ext>
            </a:extLst>
          </p:cNvPr>
          <p:cNvSpPr txBox="1"/>
          <p:nvPr/>
        </p:nvSpPr>
        <p:spPr>
          <a:xfrm>
            <a:off x="185056" y="703797"/>
            <a:ext cx="11821887" cy="10868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700" dirty="0">
                <a:solidFill>
                  <a:srgbClr val="B3071B"/>
                </a:solidFill>
                <a:latin typeface="Arial Nova Cond Light" panose="020B0306020202020204" pitchFamily="34" charset="0"/>
                <a:ea typeface="+mj-ea"/>
                <a:cs typeface="+mj-cs"/>
              </a:rPr>
              <a:t>1,3-Dichloropropene as soil fumigant </a:t>
            </a:r>
            <a:r>
              <a:rPr lang="en-US" sz="4700" dirty="0" err="1">
                <a:solidFill>
                  <a:srgbClr val="B3071B"/>
                </a:solidFill>
                <a:latin typeface="Arial Nova Cond Light" panose="020B0306020202020204" pitchFamily="34" charset="0"/>
                <a:ea typeface="+mj-ea"/>
                <a:cs typeface="+mj-cs"/>
              </a:rPr>
              <a:t>nematocide</a:t>
            </a:r>
            <a:endParaRPr lang="en-US" sz="4700" dirty="0">
              <a:solidFill>
                <a:srgbClr val="B3071B"/>
              </a:solidFill>
              <a:latin typeface="Arial Nova Cond Light" panose="020B0306020202020204" pitchFamily="34" charset="0"/>
              <a:ea typeface="+mj-ea"/>
              <a:cs typeface="+mj-cs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dirty="0">
                <a:solidFill>
                  <a:srgbClr val="B3071B"/>
                </a:solidFill>
                <a:latin typeface="Arial Nova Cond Light" panose="020B0306020202020204" pitchFamily="34" charset="0"/>
                <a:ea typeface="+mj-ea"/>
                <a:cs typeface="+mj-cs"/>
              </a:rPr>
              <a:t>A case study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26639100-3EC8-E91B-4A4B-7DEEF58F56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0695" y="2622954"/>
            <a:ext cx="3657917" cy="13183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35E237E1-7358-94F3-0E1E-ECE3255329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056" y="1600640"/>
            <a:ext cx="3779848" cy="1623201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86507E29-C4BB-3D53-08C2-DF619BCDC7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7339" y="1831187"/>
            <a:ext cx="4008467" cy="1470787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1" name="Gruppo 20">
            <a:extLst>
              <a:ext uri="{FF2B5EF4-FFF2-40B4-BE49-F238E27FC236}">
                <a16:creationId xmlns:a16="http://schemas.microsoft.com/office/drawing/2014/main" id="{9654AFE3-B893-EC1D-BC7F-3008C6A4F880}"/>
              </a:ext>
            </a:extLst>
          </p:cNvPr>
          <p:cNvGrpSpPr/>
          <p:nvPr/>
        </p:nvGrpSpPr>
        <p:grpSpPr>
          <a:xfrm>
            <a:off x="9292591" y="1600640"/>
            <a:ext cx="2759584" cy="2492697"/>
            <a:chOff x="9631305" y="2161189"/>
            <a:chExt cx="2420869" cy="1932148"/>
          </a:xfrm>
        </p:grpSpPr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EFD3486A-F0B6-C4B1-0013-6DDF00EB98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-3" r="754" b="61248"/>
            <a:stretch/>
          </p:blipFill>
          <p:spPr>
            <a:xfrm>
              <a:off x="9631305" y="2161189"/>
              <a:ext cx="2304000" cy="12600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17" name="Immagine 16" descr="Immagine che contiene pianta, fiore&#10;&#10;Descrizione generata automaticamente">
              <a:extLst>
                <a:ext uri="{FF2B5EF4-FFF2-40B4-BE49-F238E27FC236}">
                  <a16:creationId xmlns:a16="http://schemas.microsoft.com/office/drawing/2014/main" id="{4E76599E-3A72-52E8-B47F-5C23EC979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2924" y="2878899"/>
              <a:ext cx="1619250" cy="121443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pic>
        <p:nvPicPr>
          <p:cNvPr id="23" name="Immagine 22">
            <a:extLst>
              <a:ext uri="{FF2B5EF4-FFF2-40B4-BE49-F238E27FC236}">
                <a16:creationId xmlns:a16="http://schemas.microsoft.com/office/drawing/2014/main" id="{2F86B1F1-3FB5-CB61-46F2-777F129E42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3056" y="3743499"/>
            <a:ext cx="3201726" cy="18780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D233B7BB-E54B-26B1-8CAF-0D8262A5BC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75645" y="4499781"/>
            <a:ext cx="3090745" cy="1563312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9" name="Gruppo 28">
            <a:extLst>
              <a:ext uri="{FF2B5EF4-FFF2-40B4-BE49-F238E27FC236}">
                <a16:creationId xmlns:a16="http://schemas.microsoft.com/office/drawing/2014/main" id="{232FDAFF-FAA2-239A-6966-6B0523D43F92}"/>
              </a:ext>
            </a:extLst>
          </p:cNvPr>
          <p:cNvGrpSpPr/>
          <p:nvPr/>
        </p:nvGrpSpPr>
        <p:grpSpPr>
          <a:xfrm>
            <a:off x="0" y="4230258"/>
            <a:ext cx="6343056" cy="1938992"/>
            <a:chOff x="194190" y="4037944"/>
            <a:chExt cx="6343056" cy="1938992"/>
          </a:xfrm>
        </p:grpSpPr>
        <p:sp>
          <p:nvSpPr>
            <p:cNvPr id="28" name="Rettangolo 27">
              <a:extLst>
                <a:ext uri="{FF2B5EF4-FFF2-40B4-BE49-F238E27FC236}">
                  <a16:creationId xmlns:a16="http://schemas.microsoft.com/office/drawing/2014/main" id="{627697F8-083C-1B5F-16A0-5209868A8154}"/>
                </a:ext>
              </a:extLst>
            </p:cNvPr>
            <p:cNvSpPr/>
            <p:nvPr/>
          </p:nvSpPr>
          <p:spPr>
            <a:xfrm>
              <a:off x="634588" y="4093337"/>
              <a:ext cx="5778214" cy="1878069"/>
            </a:xfrm>
            <a:prstGeom prst="rect">
              <a:avLst/>
            </a:prstGeom>
            <a:solidFill>
              <a:srgbClr val="FEEC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24" name="Gruppo 23">
              <a:extLst>
                <a:ext uri="{FF2B5EF4-FFF2-40B4-BE49-F238E27FC236}">
                  <a16:creationId xmlns:a16="http://schemas.microsoft.com/office/drawing/2014/main" id="{7D233B17-13B9-842D-7A0B-50D15B7A7F8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94190" y="4570488"/>
              <a:ext cx="1017956" cy="1017956"/>
              <a:chOff x="1221377" y="3864348"/>
              <a:chExt cx="1361803" cy="1361803"/>
            </a:xfrm>
          </p:grpSpPr>
          <p:pic>
            <p:nvPicPr>
              <p:cNvPr id="25" name="Picture 6" descr="notes icon">
                <a:extLst>
                  <a:ext uri="{FF2B5EF4-FFF2-40B4-BE49-F238E27FC236}">
                    <a16:creationId xmlns:a16="http://schemas.microsoft.com/office/drawing/2014/main" id="{AE300CE4-EB70-FE2C-253D-7FF5579C927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colorTemperature colorTemp="63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21377" y="3864348"/>
                <a:ext cx="1361803" cy="13618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9A8B45DC-649C-1AE5-6E3D-1486CB5D2B8D}"/>
                  </a:ext>
                </a:extLst>
              </p:cNvPr>
              <p:cNvSpPr txBox="1">
                <a:spLocks/>
              </p:cNvSpPr>
              <p:nvPr/>
            </p:nvSpPr>
            <p:spPr>
              <a:xfrm rot="18339916">
                <a:off x="1283051" y="4093276"/>
                <a:ext cx="1177289" cy="8646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3600" b="1" dirty="0">
                    <a:solidFill>
                      <a:srgbClr val="932900"/>
                    </a:solidFill>
                    <a:latin typeface="Cochocib Script Latin Pro" panose="02000503000000020003" pitchFamily="2" charset="0"/>
                  </a:rPr>
                  <a:t>notes</a:t>
                </a:r>
                <a:endParaRPr lang="it-IT" sz="2400" b="1" dirty="0">
                  <a:solidFill>
                    <a:srgbClr val="932900"/>
                  </a:solidFill>
                  <a:latin typeface="Cochocib Script Latin Pro" panose="02000503000000020003" pitchFamily="2" charset="0"/>
                </a:endParaRPr>
              </a:p>
            </p:txBody>
          </p:sp>
        </p:grpSp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97A7E752-68C3-16C4-4DD7-6911DAE8D820}"/>
                </a:ext>
              </a:extLst>
            </p:cNvPr>
            <p:cNvSpPr txBox="1"/>
            <p:nvPr/>
          </p:nvSpPr>
          <p:spPr>
            <a:xfrm>
              <a:off x="1245131" y="4037944"/>
              <a:ext cx="5292115" cy="193899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u="sng" dirty="0">
                  <a:latin typeface="Arial Nova Cond Light" panose="020B0306020202020204" pitchFamily="34" charset="0"/>
                </a:rPr>
                <a:t>2024</a:t>
              </a:r>
            </a:p>
            <a:p>
              <a:r>
                <a:rPr lang="en-US" sz="2000" dirty="0">
                  <a:latin typeface="Arial Nova Cond Light" panose="020B0306020202020204" pitchFamily="34" charset="0"/>
                </a:rPr>
                <a:t>-New </a:t>
              </a:r>
              <a:r>
                <a:rPr lang="en-US" sz="2000" b="1" dirty="0">
                  <a:latin typeface="Arial Nova Cond Light" panose="020B0306020202020204" pitchFamily="34" charset="0"/>
                </a:rPr>
                <a:t>data dossier</a:t>
              </a:r>
            </a:p>
            <a:p>
              <a:endParaRPr lang="en-US" sz="2000" dirty="0">
                <a:latin typeface="Arial Nova Cond Light" panose="020B0306020202020204" pitchFamily="34" charset="0"/>
              </a:endParaRPr>
            </a:p>
            <a:p>
              <a:r>
                <a:rPr lang="en-US" sz="2000" u="sng" dirty="0">
                  <a:latin typeface="Arial Nova Cond Light" panose="020B0306020202020204" pitchFamily="34" charset="0"/>
                </a:rPr>
                <a:t>2025/2026/…</a:t>
              </a:r>
            </a:p>
            <a:p>
              <a:r>
                <a:rPr lang="en-US" sz="2000" dirty="0">
                  <a:latin typeface="Arial Nova Cond Light" panose="020B0306020202020204" pitchFamily="34" charset="0"/>
                </a:rPr>
                <a:t>- New commercial product, with </a:t>
              </a:r>
              <a:r>
                <a:rPr lang="en-US" sz="2000" b="1" dirty="0">
                  <a:latin typeface="Arial Nova Cond Light" panose="020B0306020202020204" pitchFamily="34" charset="0"/>
                </a:rPr>
                <a:t>lower application doses </a:t>
              </a:r>
            </a:p>
            <a:p>
              <a:r>
                <a:rPr lang="en-US" sz="2000" b="1" dirty="0">
                  <a:latin typeface="Arial Nova Cond Light" panose="020B0306020202020204" pitchFamily="34" charset="0"/>
                </a:rPr>
                <a:t>and mulching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1622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B5060552-77B9-FB6E-266F-69BD67C6A831}"/>
              </a:ext>
            </a:extLst>
          </p:cNvPr>
          <p:cNvCxnSpPr>
            <a:cxnSpLocks/>
          </p:cNvCxnSpPr>
          <p:nvPr/>
        </p:nvCxnSpPr>
        <p:spPr>
          <a:xfrm>
            <a:off x="152400" y="6260922"/>
            <a:ext cx="11854543" cy="2449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1B11A743-DE05-2B81-C4C9-8D2DB869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057" y="6345464"/>
            <a:ext cx="2743200" cy="365125"/>
          </a:xfrm>
        </p:spPr>
        <p:txBody>
          <a:bodyPr/>
          <a:lstStyle/>
          <a:p>
            <a:r>
              <a:rPr lang="it-IT" dirty="0" err="1"/>
              <a:t>Sofija</a:t>
            </a:r>
            <a:r>
              <a:rPr lang="it-IT" dirty="0"/>
              <a:t>, 26 </a:t>
            </a:r>
            <a:r>
              <a:rPr lang="it-IT" dirty="0" err="1"/>
              <a:t>October</a:t>
            </a:r>
            <a:r>
              <a:rPr lang="it-IT" dirty="0"/>
              <a:t> 2023</a:t>
            </a:r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B13F5897-9E32-3D5C-B835-C9A119925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92143" y="6345464"/>
            <a:ext cx="4114800" cy="365125"/>
          </a:xfrm>
        </p:spPr>
        <p:txBody>
          <a:bodyPr/>
          <a:lstStyle/>
          <a:p>
            <a:pPr algn="r"/>
            <a:r>
              <a:rPr lang="it-IT" dirty="0"/>
              <a:t>Martina Cappelletti, ONT Italia</a:t>
            </a:r>
          </a:p>
        </p:txBody>
      </p:sp>
      <p:pic>
        <p:nvPicPr>
          <p:cNvPr id="14" name="Immagine 13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F52D010C-F1AF-4BEF-7AB6-DCF77CF9888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5949" y="70763"/>
            <a:ext cx="550994" cy="485265"/>
          </a:xfrm>
          <a:prstGeom prst="rect">
            <a:avLst/>
          </a:prstGeom>
        </p:spPr>
      </p:pic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EEF6BD53-C871-F5BD-441E-7A1898DC7D1F}"/>
              </a:ext>
            </a:extLst>
          </p:cNvPr>
          <p:cNvCxnSpPr>
            <a:cxnSpLocks/>
          </p:cNvCxnSpPr>
          <p:nvPr/>
        </p:nvCxnSpPr>
        <p:spPr>
          <a:xfrm>
            <a:off x="152400" y="563133"/>
            <a:ext cx="11854543" cy="2449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egnaposto data 1">
            <a:extLst>
              <a:ext uri="{FF2B5EF4-FFF2-40B4-BE49-F238E27FC236}">
                <a16:creationId xmlns:a16="http://schemas.microsoft.com/office/drawing/2014/main" id="{10613150-74C2-C575-150F-8E3BA62AF4A2}"/>
              </a:ext>
            </a:extLst>
          </p:cNvPr>
          <p:cNvSpPr txBox="1">
            <a:spLocks/>
          </p:cNvSpPr>
          <p:nvPr/>
        </p:nvSpPr>
        <p:spPr>
          <a:xfrm>
            <a:off x="185057" y="13083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err="1"/>
              <a:t>Overview</a:t>
            </a:r>
            <a:r>
              <a:rPr lang="it-IT" dirty="0"/>
              <a:t> on </a:t>
            </a:r>
            <a:r>
              <a:rPr lang="it-IT" dirty="0" err="1"/>
              <a:t>tobacco</a:t>
            </a:r>
            <a:r>
              <a:rPr lang="it-IT" dirty="0"/>
              <a:t> </a:t>
            </a:r>
            <a:r>
              <a:rPr lang="it-IT" dirty="0" err="1"/>
              <a:t>plant</a:t>
            </a:r>
            <a:r>
              <a:rPr lang="it-IT" dirty="0"/>
              <a:t> defense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172F487-23D8-E906-0E7B-BECC4A1F5011}"/>
              </a:ext>
            </a:extLst>
          </p:cNvPr>
          <p:cNvSpPr txBox="1"/>
          <p:nvPr/>
        </p:nvSpPr>
        <p:spPr>
          <a:xfrm>
            <a:off x="185056" y="703797"/>
            <a:ext cx="11821887" cy="10868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700" dirty="0">
                <a:solidFill>
                  <a:srgbClr val="B3071B"/>
                </a:solidFill>
                <a:latin typeface="Arial Nova Cond Light" panose="020B0306020202020204" pitchFamily="34" charset="0"/>
                <a:ea typeface="+mj-ea"/>
                <a:cs typeface="+mj-cs"/>
              </a:rPr>
              <a:t>The control of blue mold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i="1" dirty="0">
                <a:solidFill>
                  <a:srgbClr val="B3071B"/>
                </a:solidFill>
                <a:latin typeface="Arial Nova Cond Light" panose="020B0306020202020204" pitchFamily="34" charset="0"/>
                <a:ea typeface="+mj-ea"/>
                <a:cs typeface="+mj-cs"/>
              </a:rPr>
              <a:t>Peronospora </a:t>
            </a:r>
            <a:r>
              <a:rPr lang="en-US" sz="3500" i="1" dirty="0" err="1">
                <a:solidFill>
                  <a:srgbClr val="B3071B"/>
                </a:solidFill>
                <a:latin typeface="Arial Nova Cond Light" panose="020B0306020202020204" pitchFamily="34" charset="0"/>
                <a:ea typeface="+mj-ea"/>
                <a:cs typeface="+mj-cs"/>
              </a:rPr>
              <a:t>tabacina</a:t>
            </a:r>
            <a:endParaRPr lang="en-US" sz="3500" i="1" dirty="0">
              <a:solidFill>
                <a:srgbClr val="B3071B"/>
              </a:solidFill>
              <a:latin typeface="Arial Nova Cond Light" panose="020B0306020202020204" pitchFamily="34" charset="0"/>
              <a:ea typeface="+mj-ea"/>
              <a:cs typeface="+mj-cs"/>
            </a:endParaRPr>
          </a:p>
        </p:txBody>
      </p:sp>
      <p:pic>
        <p:nvPicPr>
          <p:cNvPr id="6" name="Immagine 5" descr="Immagine che contiene aria aperta, pianta, Patologia vegetale, terreno&#10;&#10;Descrizione generata automaticamente">
            <a:extLst>
              <a:ext uri="{FF2B5EF4-FFF2-40B4-BE49-F238E27FC236}">
                <a16:creationId xmlns:a16="http://schemas.microsoft.com/office/drawing/2014/main" id="{2DF49FC2-E57C-BFFB-D290-2949A2D3B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89670" y="1507997"/>
            <a:ext cx="3968483" cy="5291309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  <p:grpSp>
        <p:nvGrpSpPr>
          <p:cNvPr id="10" name="Gruppo 9">
            <a:extLst>
              <a:ext uri="{FF2B5EF4-FFF2-40B4-BE49-F238E27FC236}">
                <a16:creationId xmlns:a16="http://schemas.microsoft.com/office/drawing/2014/main" id="{0EC3257B-F432-C792-F448-1F37C01372C3}"/>
              </a:ext>
            </a:extLst>
          </p:cNvPr>
          <p:cNvGrpSpPr/>
          <p:nvPr/>
        </p:nvGrpSpPr>
        <p:grpSpPr>
          <a:xfrm>
            <a:off x="893716" y="1906768"/>
            <a:ext cx="4979663" cy="4231126"/>
            <a:chOff x="392431" y="1562555"/>
            <a:chExt cx="4979663" cy="4231126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5AEEDD29-7769-08F0-5D4F-8BC53C80E9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4419" y="1825197"/>
              <a:ext cx="4887675" cy="3968484"/>
            </a:xfrm>
            <a:prstGeom prst="rect">
              <a:avLst/>
            </a:prstGeom>
            <a:ln>
              <a:solidFill>
                <a:schemeClr val="accent1">
                  <a:shade val="15000"/>
                </a:schemeClr>
              </a:solidFill>
            </a:ln>
          </p:spPr>
        </p:pic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9EBEB1F6-384F-3D3D-686A-7CEEF1437D9A}"/>
                </a:ext>
              </a:extLst>
            </p:cNvPr>
            <p:cNvSpPr txBox="1"/>
            <p:nvPr/>
          </p:nvSpPr>
          <p:spPr>
            <a:xfrm>
              <a:off x="392431" y="1562555"/>
              <a:ext cx="31277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latin typeface="Arial Nova Cond Light" panose="020B0306020202020204" pitchFamily="34" charset="0"/>
                </a:rPr>
                <a:t>Borras-</a:t>
              </a:r>
              <a:r>
                <a:rPr lang="it-IT" sz="1200" dirty="0" err="1">
                  <a:latin typeface="Arial Nova Cond Light" panose="020B0306020202020204" pitchFamily="34" charset="0"/>
                </a:rPr>
                <a:t>Hildago</a:t>
              </a:r>
              <a:r>
                <a:rPr lang="it-IT" sz="1200" dirty="0">
                  <a:latin typeface="Arial Nova Cond Light" panose="020B0306020202020204" pitchFamily="34" charset="0"/>
                </a:rPr>
                <a:t> et al., 2010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55278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o 22">
            <a:extLst>
              <a:ext uri="{FF2B5EF4-FFF2-40B4-BE49-F238E27FC236}">
                <a16:creationId xmlns:a16="http://schemas.microsoft.com/office/drawing/2014/main" id="{1454B044-1571-358E-3FEB-972570782CE8}"/>
              </a:ext>
            </a:extLst>
          </p:cNvPr>
          <p:cNvGrpSpPr/>
          <p:nvPr/>
        </p:nvGrpSpPr>
        <p:grpSpPr>
          <a:xfrm>
            <a:off x="8521498" y="3443306"/>
            <a:ext cx="3475021" cy="1679038"/>
            <a:chOff x="6244439" y="1738532"/>
            <a:chExt cx="3475021" cy="1679038"/>
          </a:xfrm>
        </p:grpSpPr>
        <p:pic>
          <p:nvPicPr>
            <p:cNvPr id="20" name="Immagine 19">
              <a:extLst>
                <a:ext uri="{FF2B5EF4-FFF2-40B4-BE49-F238E27FC236}">
                  <a16:creationId xmlns:a16="http://schemas.microsoft.com/office/drawing/2014/main" id="{637EF9AC-A450-B3A4-0AC8-4477BB32E1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44439" y="1738532"/>
              <a:ext cx="3475021" cy="1661304"/>
            </a:xfrm>
            <a:prstGeom prst="rect">
              <a:avLst/>
            </a:prstGeom>
          </p:spPr>
        </p:pic>
        <p:cxnSp>
          <p:nvCxnSpPr>
            <p:cNvPr id="22" name="Connettore diritto 21">
              <a:extLst>
                <a:ext uri="{FF2B5EF4-FFF2-40B4-BE49-F238E27FC236}">
                  <a16:creationId xmlns:a16="http://schemas.microsoft.com/office/drawing/2014/main" id="{A283D42F-7E0C-2CBD-A1AD-88084832E59C}"/>
                </a:ext>
              </a:extLst>
            </p:cNvPr>
            <p:cNvCxnSpPr/>
            <p:nvPr/>
          </p:nvCxnSpPr>
          <p:spPr>
            <a:xfrm>
              <a:off x="6244439" y="3417570"/>
              <a:ext cx="3348000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B5060552-77B9-FB6E-266F-69BD67C6A831}"/>
              </a:ext>
            </a:extLst>
          </p:cNvPr>
          <p:cNvCxnSpPr>
            <a:cxnSpLocks/>
          </p:cNvCxnSpPr>
          <p:nvPr/>
        </p:nvCxnSpPr>
        <p:spPr>
          <a:xfrm>
            <a:off x="152400" y="6260922"/>
            <a:ext cx="11854543" cy="2449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1B11A743-DE05-2B81-C4C9-8D2DB869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5057" y="6345464"/>
            <a:ext cx="2743200" cy="365125"/>
          </a:xfrm>
        </p:spPr>
        <p:txBody>
          <a:bodyPr/>
          <a:lstStyle/>
          <a:p>
            <a:r>
              <a:rPr lang="it-IT" dirty="0" err="1"/>
              <a:t>Sofija</a:t>
            </a:r>
            <a:r>
              <a:rPr lang="it-IT" dirty="0"/>
              <a:t>, 26 </a:t>
            </a:r>
            <a:r>
              <a:rPr lang="it-IT" dirty="0" err="1"/>
              <a:t>October</a:t>
            </a:r>
            <a:r>
              <a:rPr lang="it-IT" dirty="0"/>
              <a:t> 2023</a:t>
            </a:r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B13F5897-9E32-3D5C-B835-C9A119925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92143" y="6345464"/>
            <a:ext cx="4114800" cy="365125"/>
          </a:xfrm>
        </p:spPr>
        <p:txBody>
          <a:bodyPr/>
          <a:lstStyle/>
          <a:p>
            <a:pPr algn="r"/>
            <a:r>
              <a:rPr lang="it-IT" dirty="0"/>
              <a:t>Martina Cappelletti, ONT Italia</a:t>
            </a:r>
          </a:p>
        </p:txBody>
      </p:sp>
      <p:pic>
        <p:nvPicPr>
          <p:cNvPr id="14" name="Immagine 13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F52D010C-F1AF-4BEF-7AB6-DCF77CF9888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5949" y="70763"/>
            <a:ext cx="550994" cy="485265"/>
          </a:xfrm>
          <a:prstGeom prst="rect">
            <a:avLst/>
          </a:prstGeom>
        </p:spPr>
      </p:pic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EEF6BD53-C871-F5BD-441E-7A1898DC7D1F}"/>
              </a:ext>
            </a:extLst>
          </p:cNvPr>
          <p:cNvCxnSpPr>
            <a:cxnSpLocks/>
          </p:cNvCxnSpPr>
          <p:nvPr/>
        </p:nvCxnSpPr>
        <p:spPr>
          <a:xfrm>
            <a:off x="152400" y="563133"/>
            <a:ext cx="11854543" cy="2449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egnaposto data 1">
            <a:extLst>
              <a:ext uri="{FF2B5EF4-FFF2-40B4-BE49-F238E27FC236}">
                <a16:creationId xmlns:a16="http://schemas.microsoft.com/office/drawing/2014/main" id="{10613150-74C2-C575-150F-8E3BA62AF4A2}"/>
              </a:ext>
            </a:extLst>
          </p:cNvPr>
          <p:cNvSpPr txBox="1">
            <a:spLocks/>
          </p:cNvSpPr>
          <p:nvPr/>
        </p:nvSpPr>
        <p:spPr>
          <a:xfrm>
            <a:off x="185057" y="13083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err="1"/>
              <a:t>Overview</a:t>
            </a:r>
            <a:r>
              <a:rPr lang="it-IT" dirty="0"/>
              <a:t> on </a:t>
            </a:r>
            <a:r>
              <a:rPr lang="it-IT" dirty="0" err="1"/>
              <a:t>tobacco</a:t>
            </a:r>
            <a:r>
              <a:rPr lang="it-IT" dirty="0"/>
              <a:t> </a:t>
            </a:r>
            <a:r>
              <a:rPr lang="it-IT" dirty="0" err="1"/>
              <a:t>plant</a:t>
            </a:r>
            <a:r>
              <a:rPr lang="it-IT" dirty="0"/>
              <a:t> defense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172F487-23D8-E906-0E7B-BECC4A1F5011}"/>
              </a:ext>
            </a:extLst>
          </p:cNvPr>
          <p:cNvSpPr txBox="1"/>
          <p:nvPr/>
        </p:nvSpPr>
        <p:spPr>
          <a:xfrm>
            <a:off x="185056" y="703797"/>
            <a:ext cx="11821887" cy="10868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700" dirty="0">
                <a:solidFill>
                  <a:srgbClr val="B3071B"/>
                </a:solidFill>
                <a:latin typeface="Arial Nova Cond Light" panose="020B0306020202020204" pitchFamily="34" charset="0"/>
                <a:ea typeface="+mj-ea"/>
                <a:cs typeface="+mj-cs"/>
              </a:rPr>
              <a:t>The control of blue mold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i="1" dirty="0">
                <a:solidFill>
                  <a:srgbClr val="B3071B"/>
                </a:solidFill>
                <a:latin typeface="Arial Nova Cond Light" panose="020B0306020202020204" pitchFamily="34" charset="0"/>
                <a:ea typeface="+mj-ea"/>
                <a:cs typeface="+mj-cs"/>
              </a:rPr>
              <a:t>Peronospora </a:t>
            </a:r>
            <a:r>
              <a:rPr lang="en-US" sz="3500" i="1" dirty="0" err="1">
                <a:solidFill>
                  <a:srgbClr val="B3071B"/>
                </a:solidFill>
                <a:latin typeface="Arial Nova Cond Light" panose="020B0306020202020204" pitchFamily="34" charset="0"/>
                <a:ea typeface="+mj-ea"/>
                <a:cs typeface="+mj-cs"/>
              </a:rPr>
              <a:t>tabacina</a:t>
            </a:r>
            <a:endParaRPr lang="en-US" sz="3500" i="1" dirty="0">
              <a:solidFill>
                <a:srgbClr val="B3071B"/>
              </a:solidFill>
              <a:latin typeface="Arial Nova Cond Light" panose="020B0306020202020204" pitchFamily="34" charset="0"/>
              <a:ea typeface="+mj-ea"/>
              <a:cs typeface="+mj-cs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438632B3-2D17-BDFF-B951-14A0A98706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496" y="1369112"/>
            <a:ext cx="4186812" cy="24607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6614D8F3-D38D-3583-1E85-6174592F88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7679" y="2187752"/>
            <a:ext cx="3406435" cy="16079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676D747B-0583-FD55-8F44-33BDC4CCC0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8145" y="1908736"/>
            <a:ext cx="3817951" cy="1661304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9" name="Gruppo 28">
            <a:extLst>
              <a:ext uri="{FF2B5EF4-FFF2-40B4-BE49-F238E27FC236}">
                <a16:creationId xmlns:a16="http://schemas.microsoft.com/office/drawing/2014/main" id="{98D7D2E1-F84E-F210-4118-202F02BED69E}"/>
              </a:ext>
            </a:extLst>
          </p:cNvPr>
          <p:cNvGrpSpPr/>
          <p:nvPr/>
        </p:nvGrpSpPr>
        <p:grpSpPr>
          <a:xfrm>
            <a:off x="3634271" y="3902105"/>
            <a:ext cx="3393594" cy="2233130"/>
            <a:chOff x="3634271" y="3902105"/>
            <a:chExt cx="3393594" cy="2233130"/>
          </a:xfrm>
        </p:grpSpPr>
        <p:pic>
          <p:nvPicPr>
            <p:cNvPr id="1030" name="Picture 6" descr="frutti di arance con alta vitamina ce foglie verdi, isolati su uno sfondo  bianco con il tracciato di ritaglio 1995538 Stock Photo su Vecteezy">
              <a:extLst>
                <a:ext uri="{FF2B5EF4-FFF2-40B4-BE49-F238E27FC236}">
                  <a16:creationId xmlns:a16="http://schemas.microsoft.com/office/drawing/2014/main" id="{C132F8A1-38BC-FFD6-0DC6-49AD542993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4271" y="5097424"/>
              <a:ext cx="1556717" cy="1037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Euroslide - Klarflüssiges Gleit- und Schmiermittel">
              <a:extLst>
                <a:ext uri="{FF2B5EF4-FFF2-40B4-BE49-F238E27FC236}">
                  <a16:creationId xmlns:a16="http://schemas.microsoft.com/office/drawing/2014/main" id="{E1E96271-54DD-D3BA-A622-F16664631C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4758" y="3902105"/>
              <a:ext cx="2203107" cy="22031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88213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1651</TotalTime>
  <Words>1052</Words>
  <Application>Microsoft Office PowerPoint</Application>
  <PresentationFormat>Szélesvásznú</PresentationFormat>
  <Paragraphs>232</Paragraphs>
  <Slides>19</Slides>
  <Notes>9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19</vt:i4>
      </vt:variant>
    </vt:vector>
  </HeadingPairs>
  <TitlesOfParts>
    <vt:vector size="26" baseType="lpstr">
      <vt:lpstr>Arial</vt:lpstr>
      <vt:lpstr>Arial Nova Cond Light</vt:lpstr>
      <vt:lpstr>Calibri</vt:lpstr>
      <vt:lpstr>Calibri Light</vt:lpstr>
      <vt:lpstr>Cochocib Script Latin Pro</vt:lpstr>
      <vt:lpstr>Verdana</vt:lpstr>
      <vt:lpstr>Tema di Office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Martina Cappelletti</dc:creator>
  <cp:lastModifiedBy>Szövetség MADOSZ</cp:lastModifiedBy>
  <cp:revision>2</cp:revision>
  <dcterms:created xsi:type="dcterms:W3CDTF">2023-09-20T12:34:02Z</dcterms:created>
  <dcterms:modified xsi:type="dcterms:W3CDTF">2023-11-22T09:02:08Z</dcterms:modified>
</cp:coreProperties>
</file>