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1" r:id="rId2"/>
  </p:sldMasterIdLst>
  <p:notesMasterIdLst>
    <p:notesMasterId r:id="rId23"/>
  </p:notesMasterIdLst>
  <p:handoutMasterIdLst>
    <p:handoutMasterId r:id="rId24"/>
  </p:handoutMasterIdLst>
  <p:sldIdLst>
    <p:sldId id="305" r:id="rId3"/>
    <p:sldId id="290" r:id="rId4"/>
    <p:sldId id="292" r:id="rId5"/>
    <p:sldId id="293" r:id="rId6"/>
    <p:sldId id="294" r:id="rId7"/>
    <p:sldId id="302" r:id="rId8"/>
    <p:sldId id="301" r:id="rId9"/>
    <p:sldId id="315" r:id="rId10"/>
    <p:sldId id="297" r:id="rId11"/>
    <p:sldId id="273" r:id="rId12"/>
    <p:sldId id="258" r:id="rId13"/>
    <p:sldId id="263" r:id="rId14"/>
    <p:sldId id="309" r:id="rId15"/>
    <p:sldId id="310" r:id="rId16"/>
    <p:sldId id="265" r:id="rId17"/>
    <p:sldId id="308" r:id="rId18"/>
    <p:sldId id="312" r:id="rId19"/>
    <p:sldId id="267" r:id="rId20"/>
    <p:sldId id="314" r:id="rId21"/>
    <p:sldId id="300" r:id="rId22"/>
  </p:sldIdLst>
  <p:sldSz cx="12192000" cy="6858000"/>
  <p:notesSz cx="6819900" cy="9918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riano Lucaroni" initials="A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967D"/>
    <a:srgbClr val="FFCE33"/>
    <a:srgbClr val="DBD600"/>
    <a:srgbClr val="F03314"/>
    <a:srgbClr val="FF3300"/>
    <a:srgbClr val="FCFCFC"/>
    <a:srgbClr val="B0C01C"/>
    <a:srgbClr val="FFAB9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987705218735622E-2"/>
          <c:y val="3.5519818814217646E-2"/>
          <c:w val="0.88451994030472636"/>
          <c:h val="0.8232431074772240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Foglio1!$B$1:$V$1</c:f>
              <c:strCache>
                <c:ptCount val="21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strCache>
            </c:strRef>
          </c:cat>
          <c:val>
            <c:numRef>
              <c:f>Foglio1!$B$2:$V$2</c:f>
              <c:numCache>
                <c:formatCode>#,##0</c:formatCode>
                <c:ptCount val="21"/>
                <c:pt idx="0">
                  <c:v>3949.5479999999998</c:v>
                </c:pt>
                <c:pt idx="1">
                  <c:v>3946.6590000000001</c:v>
                </c:pt>
                <c:pt idx="2">
                  <c:v>3944.2730000000001</c:v>
                </c:pt>
                <c:pt idx="3">
                  <c:v>3974.0079999999998</c:v>
                </c:pt>
                <c:pt idx="4">
                  <c:v>3978.9090000000001</c:v>
                </c:pt>
                <c:pt idx="5">
                  <c:v>3991.0259999999998</c:v>
                </c:pt>
                <c:pt idx="6">
                  <c:v>3998.1619999999998</c:v>
                </c:pt>
                <c:pt idx="7">
                  <c:v>4009.6570000000002</c:v>
                </c:pt>
                <c:pt idx="8">
                  <c:v>3927.0230000000001</c:v>
                </c:pt>
                <c:pt idx="9">
                  <c:v>3922.4290000000001</c:v>
                </c:pt>
                <c:pt idx="10">
                  <c:v>3909.7440000000001</c:v>
                </c:pt>
                <c:pt idx="11">
                  <c:v>3920.47</c:v>
                </c:pt>
                <c:pt idx="12">
                  <c:v>3835.72</c:v>
                </c:pt>
                <c:pt idx="13">
                  <c:v>3780.7</c:v>
                </c:pt>
                <c:pt idx="14">
                  <c:v>3779</c:v>
                </c:pt>
                <c:pt idx="15" formatCode="0">
                  <c:v>3728</c:v>
                </c:pt>
                <c:pt idx="16" formatCode="0">
                  <c:v>3549</c:v>
                </c:pt>
                <c:pt idx="17" formatCode="0">
                  <c:v>3514</c:v>
                </c:pt>
                <c:pt idx="18" formatCode="0">
                  <c:v>3415</c:v>
                </c:pt>
                <c:pt idx="19" formatCode="0">
                  <c:v>3254</c:v>
                </c:pt>
                <c:pt idx="20" formatCode="0">
                  <c:v>3300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3-45D4-B7C2-B83DE1A46DDF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Cina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cat>
            <c:strRef>
              <c:f>Foglio1!$B$1:$V$1</c:f>
              <c:strCache>
                <c:ptCount val="21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strCache>
            </c:strRef>
          </c:cat>
          <c:val>
            <c:numRef>
              <c:f>Foglio1!$B$3:$V$3</c:f>
              <c:numCache>
                <c:formatCode>#,##0</c:formatCode>
                <c:ptCount val="21"/>
                <c:pt idx="0">
                  <c:v>1699.5</c:v>
                </c:pt>
                <c:pt idx="1">
                  <c:v>1722.4500000000003</c:v>
                </c:pt>
                <c:pt idx="2">
                  <c:v>1789.1399999999994</c:v>
                </c:pt>
                <c:pt idx="3">
                  <c:v>1873.63</c:v>
                </c:pt>
                <c:pt idx="4">
                  <c:v>1941.9999999999995</c:v>
                </c:pt>
                <c:pt idx="5">
                  <c:v>2022.63</c:v>
                </c:pt>
                <c:pt idx="6">
                  <c:v>2142.1300000000006</c:v>
                </c:pt>
                <c:pt idx="7">
                  <c:v>2222.3450000000003</c:v>
                </c:pt>
                <c:pt idx="8">
                  <c:v>2294.1800000000003</c:v>
                </c:pt>
                <c:pt idx="9">
                  <c:v>2379.0940000000001</c:v>
                </c:pt>
                <c:pt idx="10">
                  <c:v>2426.5300000000002</c:v>
                </c:pt>
                <c:pt idx="11">
                  <c:v>2474.5300000000002</c:v>
                </c:pt>
                <c:pt idx="12">
                  <c:v>2540.7800000000002</c:v>
                </c:pt>
                <c:pt idx="13">
                  <c:v>2585</c:v>
                </c:pt>
                <c:pt idx="14">
                  <c:v>2564.1799999999998</c:v>
                </c:pt>
                <c:pt idx="15" formatCode="0">
                  <c:v>2357.4299999999998</c:v>
                </c:pt>
                <c:pt idx="16" formatCode="0">
                  <c:v>2348</c:v>
                </c:pt>
                <c:pt idx="17" formatCode="0">
                  <c:v>2339</c:v>
                </c:pt>
                <c:pt idx="18" formatCode="0">
                  <c:v>2369</c:v>
                </c:pt>
                <c:pt idx="19" formatCode="0">
                  <c:v>2390</c:v>
                </c:pt>
                <c:pt idx="20" formatCode="0">
                  <c:v>2414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F3-45D4-B7C2-B83DE1A46DDF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World</c:v>
                </c:pt>
              </c:strCache>
            </c:strRef>
          </c:tx>
          <c:spPr>
            <a:solidFill>
              <a:srgbClr val="DBD600"/>
            </a:solidFill>
            <a:ln>
              <a:noFill/>
            </a:ln>
            <a:effectLst/>
          </c:spPr>
          <c:invertIfNegative val="0"/>
          <c:cat>
            <c:strRef>
              <c:f>Foglio1!$B$1:$V$1</c:f>
              <c:strCache>
                <c:ptCount val="21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strCache>
            </c:strRef>
          </c:cat>
          <c:val>
            <c:numRef>
              <c:f>Foglio1!$B$4:$V$4</c:f>
              <c:numCache>
                <c:formatCode>#,##0</c:formatCode>
                <c:ptCount val="21"/>
                <c:pt idx="0">
                  <c:v>5649.0479999999998</c:v>
                </c:pt>
                <c:pt idx="1">
                  <c:v>5669.1090000000004</c:v>
                </c:pt>
                <c:pt idx="2">
                  <c:v>5733.4129999999996</c:v>
                </c:pt>
                <c:pt idx="3">
                  <c:v>5847.6379999999999</c:v>
                </c:pt>
                <c:pt idx="4">
                  <c:v>5920.9089999999997</c:v>
                </c:pt>
                <c:pt idx="5">
                  <c:v>6013.6559999999999</c:v>
                </c:pt>
                <c:pt idx="6">
                  <c:v>6140.2920000000004</c:v>
                </c:pt>
                <c:pt idx="7">
                  <c:v>6232.0020000000004</c:v>
                </c:pt>
                <c:pt idx="8">
                  <c:v>6221.2030000000004</c:v>
                </c:pt>
                <c:pt idx="9">
                  <c:v>6301.5230000000001</c:v>
                </c:pt>
                <c:pt idx="10">
                  <c:v>6336.2740000000003</c:v>
                </c:pt>
                <c:pt idx="11">
                  <c:v>6395</c:v>
                </c:pt>
                <c:pt idx="12">
                  <c:v>6376.5</c:v>
                </c:pt>
                <c:pt idx="13">
                  <c:v>6365.7</c:v>
                </c:pt>
                <c:pt idx="14">
                  <c:v>6343.18</c:v>
                </c:pt>
                <c:pt idx="15">
                  <c:v>6085.43</c:v>
                </c:pt>
                <c:pt idx="16">
                  <c:v>5897</c:v>
                </c:pt>
                <c:pt idx="17">
                  <c:v>5853</c:v>
                </c:pt>
                <c:pt idx="18">
                  <c:v>5784</c:v>
                </c:pt>
                <c:pt idx="19">
                  <c:v>5644</c:v>
                </c:pt>
                <c:pt idx="20">
                  <c:v>5714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F3-45D4-B7C2-B83DE1A46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7137808"/>
        <c:axId val="237138368"/>
      </c:barChart>
      <c:catAx>
        <c:axId val="23713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138368"/>
        <c:crosses val="autoZero"/>
        <c:auto val="0"/>
        <c:lblAlgn val="ctr"/>
        <c:lblOffset val="100"/>
        <c:noMultiLvlLbl val="0"/>
      </c:catAx>
      <c:valAx>
        <c:axId val="23713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 err="1">
                    <a:solidFill>
                      <a:schemeClr val="bg1"/>
                    </a:solidFill>
                  </a:rPr>
                  <a:t>Billion</a:t>
                </a:r>
                <a:r>
                  <a:rPr lang="it-IT" sz="1600" dirty="0">
                    <a:solidFill>
                      <a:schemeClr val="bg1"/>
                    </a:solidFill>
                  </a:rPr>
                  <a:t> Sticks</a:t>
                </a:r>
              </a:p>
            </c:rich>
          </c:tx>
          <c:layout>
            <c:manualLayout>
              <c:xMode val="edge"/>
              <c:yMode val="edge"/>
              <c:x val="0"/>
              <c:y val="0.343889010034450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713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20205017758625"/>
          <c:y val="3.7727086223403219E-2"/>
          <c:w val="0.88047252409548349"/>
          <c:h val="0.73166023166023164"/>
        </c:manualLayout>
      </c:layout>
      <c:area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Exporters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Sheet1!$S$1:$AB$1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2023E</c:v>
                </c:pt>
              </c:strCache>
            </c:strRef>
          </c:cat>
          <c:val>
            <c:numRef>
              <c:f>Sheet1!$B$2:$AB$2</c:f>
              <c:numCache>
                <c:formatCode>General</c:formatCode>
                <c:ptCount val="10"/>
                <c:pt idx="0" formatCode="#,##0">
                  <c:v>2044</c:v>
                </c:pt>
                <c:pt idx="1">
                  <c:v>1837</c:v>
                </c:pt>
                <c:pt idx="2">
                  <c:v>1581</c:v>
                </c:pt>
                <c:pt idx="3">
                  <c:v>1781</c:v>
                </c:pt>
                <c:pt idx="4">
                  <c:v>1706</c:v>
                </c:pt>
                <c:pt idx="5">
                  <c:v>1733</c:v>
                </c:pt>
                <c:pt idx="6">
                  <c:v>1489</c:v>
                </c:pt>
                <c:pt idx="7">
                  <c:v>1550</c:v>
                </c:pt>
                <c:pt idx="8">
                  <c:v>1457</c:v>
                </c:pt>
                <c:pt idx="9">
                  <c:v>1750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04-482F-8DCE-12EF68148B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>
              <a:solidFill>
                <a:schemeClr val="tx1">
                  <a:lumMod val="35000"/>
                  <a:lumOff val="65000"/>
                </a:schemeClr>
              </a:solidFill>
              <a:prstDash val="dash"/>
            </a:ln>
            <a:effectLst/>
          </c:spPr>
        </c:dropLines>
        <c:axId val="240028416"/>
        <c:axId val="240028976"/>
        <c:extLst/>
      </c:areaChart>
      <c:catAx>
        <c:axId val="240028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028976"/>
        <c:crosses val="autoZero"/>
        <c:auto val="1"/>
        <c:lblAlgn val="ctr"/>
        <c:lblOffset val="100"/>
        <c:noMultiLvlLbl val="0"/>
      </c:catAx>
      <c:valAx>
        <c:axId val="240028976"/>
        <c:scaling>
          <c:orientation val="minMax"/>
          <c:max val="2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bg1"/>
                    </a:solidFill>
                  </a:rPr>
                  <a:t>Million Kg</a:t>
                </a:r>
              </a:p>
            </c:rich>
          </c:tx>
          <c:layout>
            <c:manualLayout>
              <c:xMode val="edge"/>
              <c:yMode val="edge"/>
              <c:x val="1.9240866964338145E-3"/>
              <c:y val="0.333148043219163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0284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661721555507081E-2"/>
          <c:y val="6.5229480578898991E-2"/>
          <c:w val="0.90745709524561902"/>
          <c:h val="0.7186694996913045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solidFill>
              <a:srgbClr val="F6C782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1"/>
          <c:dLbls>
            <c:dLbl>
              <c:idx val="0"/>
              <c:layout>
                <c:manualLayout>
                  <c:x val="1.5155630424104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0C-46C3-897B-72C26218F221}"/>
                </c:ext>
              </c:extLst>
            </c:dLbl>
            <c:dLbl>
              <c:idx val="1"/>
              <c:layout>
                <c:manualLayout>
                  <c:x val="1.51556304241046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0C-46C3-897B-72C26218F221}"/>
                </c:ext>
              </c:extLst>
            </c:dLbl>
            <c:dLbl>
              <c:idx val="2"/>
              <c:layout>
                <c:manualLayout>
                  <c:x val="1.667119346651512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0C-46C3-897B-72C26218F221}"/>
                </c:ext>
              </c:extLst>
            </c:dLbl>
            <c:dLbl>
              <c:idx val="6"/>
              <c:layout>
                <c:manualLayout>
                  <c:x val="3.1826943226292419E-2"/>
                  <c:y val="7.2510823334706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10C-46C3-897B-72C26218F221}"/>
                </c:ext>
              </c:extLst>
            </c:dLbl>
            <c:dLbl>
              <c:idx val="7"/>
              <c:layout>
                <c:manualLayout>
                  <c:x val="2.728025409906102E-2"/>
                  <c:y val="7.2510823334706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0C-46C3-897B-72C26218F221}"/>
                </c:ext>
              </c:extLst>
            </c:dLbl>
            <c:dLbl>
              <c:idx val="8"/>
              <c:layout>
                <c:manualLayout>
                  <c:x val="0.11821391730801635"/>
                  <c:y val="7.2510823334705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0C-46C3-897B-72C26218F221}"/>
                </c:ext>
              </c:extLst>
            </c:dLbl>
            <c:numFmt formatCode="#,##0_ ;[Red]\-#,##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Foglio1!$A$2:$A$10</c:f>
              <c:strCache>
                <c:ptCount val="9"/>
                <c:pt idx="0">
                  <c:v>Others </c:v>
                </c:pt>
                <c:pt idx="1">
                  <c:v>Zimbabwe</c:v>
                </c:pt>
                <c:pt idx="2">
                  <c:v>India</c:v>
                </c:pt>
                <c:pt idx="3">
                  <c:v>Tanzania </c:v>
                </c:pt>
                <c:pt idx="4">
                  <c:v>Brazil</c:v>
                </c:pt>
                <c:pt idx="5">
                  <c:v>U.S.</c:v>
                </c:pt>
                <c:pt idx="6">
                  <c:v>Indonesia </c:v>
                </c:pt>
                <c:pt idx="7">
                  <c:v>EU</c:v>
                </c:pt>
                <c:pt idx="8">
                  <c:v>Argentina</c:v>
                </c:pt>
              </c:strCache>
            </c: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22</c:v>
                </c:pt>
                <c:pt idx="1">
                  <c:v>84</c:v>
                </c:pt>
                <c:pt idx="2">
                  <c:v>85</c:v>
                </c:pt>
                <c:pt idx="3">
                  <c:v>56</c:v>
                </c:pt>
                <c:pt idx="4">
                  <c:v>40</c:v>
                </c:pt>
                <c:pt idx="5">
                  <c:v>10</c:v>
                </c:pt>
                <c:pt idx="6">
                  <c:v>4</c:v>
                </c:pt>
                <c:pt idx="7">
                  <c:v>-6</c:v>
                </c:pt>
                <c:pt idx="8">
                  <c:v>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CECD5"/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p3d/>
                </c14:spPr>
              </c14:invertSolidFillFmt>
            </c:ext>
            <c:ext xmlns:c16="http://schemas.microsoft.com/office/drawing/2014/chart" uri="{C3380CC4-5D6E-409C-BE32-E72D297353CC}">
              <c16:uniqueId val="{00000003-210C-46C3-897B-72C26218F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1105904"/>
        <c:axId val="241106464"/>
        <c:axId val="0"/>
      </c:bar3DChart>
      <c:catAx>
        <c:axId val="2411059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106464"/>
        <c:crosses val="autoZero"/>
        <c:auto val="1"/>
        <c:lblAlgn val="ctr"/>
        <c:lblOffset val="100"/>
        <c:noMultiLvlLbl val="0"/>
      </c:catAx>
      <c:valAx>
        <c:axId val="241106464"/>
        <c:scaling>
          <c:orientation val="minMax"/>
          <c:max val="1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10590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20205017758625"/>
          <c:y val="3.7727086223403219E-2"/>
          <c:w val="0.88047252409548349"/>
          <c:h val="0.731660231660231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Sheet1!$B$1:$AA$1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2023E</c:v>
                </c:pt>
              </c:strCache>
            </c:strRef>
          </c:cat>
          <c:val>
            <c:numRef>
              <c:f>Sheet1!$B$2:$AA$2</c:f>
              <c:numCache>
                <c:formatCode>General</c:formatCode>
                <c:ptCount val="5"/>
                <c:pt idx="0">
                  <c:v>102</c:v>
                </c:pt>
                <c:pt idx="1">
                  <c:v>91</c:v>
                </c:pt>
                <c:pt idx="2">
                  <c:v>95</c:v>
                </c:pt>
                <c:pt idx="3">
                  <c:v>77</c:v>
                </c:pt>
                <c:pt idx="4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0E-434F-AB53-60F7B8F3D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1108704"/>
        <c:axId val="241109264"/>
      </c:barChart>
      <c:catAx>
        <c:axId val="241108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109264"/>
        <c:crosses val="autoZero"/>
        <c:auto val="1"/>
        <c:lblAlgn val="ctr"/>
        <c:lblOffset val="100"/>
        <c:noMultiLvlLbl val="0"/>
      </c:catAx>
      <c:valAx>
        <c:axId val="241109264"/>
        <c:scaling>
          <c:orientation val="minMax"/>
          <c:max val="1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bg1"/>
                    </a:solidFill>
                  </a:rPr>
                  <a:t>Million Kg</a:t>
                </a:r>
              </a:p>
            </c:rich>
          </c:tx>
          <c:layout>
            <c:manualLayout>
              <c:xMode val="edge"/>
              <c:yMode val="edge"/>
              <c:x val="1.7789014905246935E-2"/>
              <c:y val="0.32818526866297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1108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0363194688281516"/>
          <c:y val="0.82829800121138708"/>
          <c:w val="0.27550260580083719"/>
          <c:h val="0.170612727379300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78301017403332"/>
          <c:y val="2.1472036229693795E-2"/>
          <c:w val="0.7576300210414989"/>
          <c:h val="0.885441527446300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Stocks</c:v>
                </c:pt>
              </c:strCache>
            </c:strRef>
          </c:tx>
          <c:spPr>
            <a:gradFill>
              <a:gsLst>
                <a:gs pos="7000">
                  <a:srgbClr val="FFC000"/>
                </a:gs>
                <a:gs pos="100000">
                  <a:srgbClr val="FCFCFC"/>
                </a:gs>
                <a:gs pos="35000">
                  <a:srgbClr val="FFC000"/>
                </a:gs>
              </a:gsLst>
              <a:lin ang="5400000" scaled="1"/>
            </a:gradFill>
            <a:ln w="15474">
              <a:solidFill>
                <a:schemeClr val="tx1"/>
              </a:solidFill>
              <a:prstDash val="solid"/>
            </a:ln>
          </c:spPr>
          <c:invertIfNegative val="0"/>
          <c:dLbls>
            <c:numFmt formatCode="#,##0" sourceLinked="0"/>
            <c:spPr>
              <a:noFill/>
              <a:ln w="30949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Sheet1!$B$2:$O$2</c:f>
              <c:numCache>
                <c:formatCode>General</c:formatCode>
                <c:ptCount val="10"/>
                <c:pt idx="0">
                  <c:v>40</c:v>
                </c:pt>
                <c:pt idx="1">
                  <c:v>63</c:v>
                </c:pt>
                <c:pt idx="2">
                  <c:v>98</c:v>
                </c:pt>
                <c:pt idx="3">
                  <c:v>95</c:v>
                </c:pt>
                <c:pt idx="4">
                  <c:v>73</c:v>
                </c:pt>
                <c:pt idx="5">
                  <c:v>65</c:v>
                </c:pt>
                <c:pt idx="6">
                  <c:v>101</c:v>
                </c:pt>
                <c:pt idx="7">
                  <c:v>89</c:v>
                </c:pt>
                <c:pt idx="8">
                  <c:v>55</c:v>
                </c:pt>
                <c:pt idx="9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5-4300-8B47-9FCD97888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241112064"/>
        <c:axId val="241112624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World Prod.</c:v>
                </c:pt>
              </c:strCache>
            </c:strRef>
          </c:tx>
          <c:spPr>
            <a:ln w="50827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Sheet1!$B$3:$O$3</c:f>
              <c:numCache>
                <c:formatCode>General</c:formatCode>
                <c:ptCount val="10"/>
                <c:pt idx="0" formatCode="#,##0.00">
                  <c:v>4590</c:v>
                </c:pt>
                <c:pt idx="1">
                  <c:v>4548</c:v>
                </c:pt>
                <c:pt idx="2">
                  <c:v>4270</c:v>
                </c:pt>
                <c:pt idx="3">
                  <c:v>3873</c:v>
                </c:pt>
                <c:pt idx="4">
                  <c:v>3846</c:v>
                </c:pt>
                <c:pt idx="5">
                  <c:v>3639</c:v>
                </c:pt>
                <c:pt idx="6">
                  <c:v>3625</c:v>
                </c:pt>
                <c:pt idx="7">
                  <c:v>3406</c:v>
                </c:pt>
                <c:pt idx="8">
                  <c:v>3472</c:v>
                </c:pt>
                <c:pt idx="9">
                  <c:v>3486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F5-4300-8B47-9FCD97888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3412624"/>
        <c:axId val="243413184"/>
      </c:lineChart>
      <c:catAx>
        <c:axId val="241112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868">
            <a:noFill/>
            <a:prstDash val="solid"/>
          </a:ln>
        </c:spPr>
        <c:txPr>
          <a:bodyPr rot="0" vert="horz"/>
          <a:lstStyle/>
          <a:p>
            <a:pPr>
              <a:defRPr sz="1340" b="0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41112624"/>
        <c:crosses val="autoZero"/>
        <c:auto val="1"/>
        <c:lblAlgn val="ctr"/>
        <c:lblOffset val="100"/>
        <c:noMultiLvlLbl val="0"/>
      </c:catAx>
      <c:valAx>
        <c:axId val="241112624"/>
        <c:scaling>
          <c:orientation val="minMax"/>
          <c:max val="300"/>
        </c:scaling>
        <c:delete val="0"/>
        <c:axPos val="l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400" b="0" dirty="0"/>
                  <a:t>Stocks – Million Kgs Strips</a:t>
                </a:r>
              </a:p>
            </c:rich>
          </c:tx>
          <c:layout>
            <c:manualLayout>
              <c:xMode val="edge"/>
              <c:yMode val="edge"/>
              <c:x val="1.9460039079480056E-2"/>
              <c:y val="0.22095236143627786"/>
            </c:manualLayout>
          </c:layout>
          <c:overlay val="0"/>
          <c:spPr>
            <a:noFill/>
            <a:ln w="30949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86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41112064"/>
        <c:crosses val="autoZero"/>
        <c:crossBetween val="between"/>
      </c:valAx>
      <c:catAx>
        <c:axId val="243412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3413184"/>
        <c:crosses val="autoZero"/>
        <c:auto val="1"/>
        <c:lblAlgn val="ctr"/>
        <c:lblOffset val="100"/>
        <c:noMultiLvlLbl val="0"/>
      </c:catAx>
      <c:valAx>
        <c:axId val="243413184"/>
        <c:scaling>
          <c:orientation val="minMax"/>
          <c:max val="6000"/>
          <c:min val="10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400" b="0" baseline="0"/>
                </a:pPr>
                <a:r>
                  <a:rPr lang="it-IT" sz="1400" b="0" baseline="0" dirty="0"/>
                  <a:t>World Production 000 </a:t>
                </a:r>
                <a:r>
                  <a:rPr lang="it-IT" sz="1400" b="0" baseline="0" dirty="0" err="1"/>
                  <a:t>Tons</a:t>
                </a:r>
                <a:endParaRPr lang="en-US" sz="1400" b="0" baseline="0" dirty="0"/>
              </a:p>
            </c:rich>
          </c:tx>
          <c:layout>
            <c:manualLayout>
              <c:xMode val="edge"/>
              <c:yMode val="edge"/>
              <c:x val="0.96555774642177494"/>
              <c:y val="0.20930025256276927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1" baseline="0"/>
            </a:pPr>
            <a:endParaRPr lang="en-US"/>
          </a:p>
        </c:txPr>
        <c:crossAx val="243412624"/>
        <c:crosses val="max"/>
        <c:crossBetween val="between"/>
      </c:valAx>
      <c:spPr>
        <a:noFill/>
        <a:ln w="25414"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223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20205017758625"/>
          <c:y val="3.7727086223403219E-2"/>
          <c:w val="0.88047252409548349"/>
          <c:h val="0.731660231660231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Sheet1!$B$1:$AB$1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2023E</c:v>
                </c:pt>
              </c:strCache>
            </c:strRef>
          </c:cat>
          <c:val>
            <c:numRef>
              <c:f>Sheet1!$B$2:$AB$2</c:f>
            </c:numRef>
          </c:val>
          <c:extLst>
            <c:ext xmlns:c16="http://schemas.microsoft.com/office/drawing/2014/chart" uri="{C3380CC4-5D6E-409C-BE32-E72D297353CC}">
              <c16:uniqueId val="{00000000-0260-4F1E-9A6B-D7F3077F9045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30"/>
              <c:layout>
                <c:manualLayout>
                  <c:x val="0"/>
                  <c:y val="-4.4665012406947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60-4F1E-9A6B-D7F3077F9045}"/>
                </c:ext>
              </c:extLst>
            </c:dLbl>
            <c:dLbl>
              <c:idx val="31"/>
              <c:layout>
                <c:manualLayout>
                  <c:x val="-1.3000852733096588E-3"/>
                  <c:y val="-3.2258064516128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60-4F1E-9A6B-D7F3077F9045}"/>
                </c:ext>
              </c:extLst>
            </c:dLbl>
            <c:dLbl>
              <c:idx val="32"/>
              <c:layout>
                <c:manualLayout>
                  <c:x val="-2.6001705466193177E-3"/>
                  <c:y val="-2.9776674937965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60-4F1E-9A6B-D7F3077F9045}"/>
                </c:ext>
              </c:extLst>
            </c:dLbl>
            <c:dLbl>
              <c:idx val="33"/>
              <c:layout>
                <c:manualLayout>
                  <c:x val="0"/>
                  <c:y val="-3.9702233250620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60-4F1E-9A6B-D7F3077F9045}"/>
                </c:ext>
              </c:extLst>
            </c:dLbl>
            <c:dLbl>
              <c:idx val="34"/>
              <c:layout>
                <c:manualLayout>
                  <c:x val="-4.7669242675528325E-17"/>
                  <c:y val="-3.225806451612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60-4F1E-9A6B-D7F3077F9045}"/>
                </c:ext>
              </c:extLst>
            </c:dLbl>
            <c:dLbl>
              <c:idx val="35"/>
              <c:layout>
                <c:manualLayout>
                  <c:x val="-6.500426366548389E-3"/>
                  <c:y val="-2.97766749379652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60-4F1E-9A6B-D7F3077F9045}"/>
                </c:ext>
              </c:extLst>
            </c:dLbl>
            <c:dLbl>
              <c:idx val="36"/>
              <c:layout>
                <c:manualLayout>
                  <c:x val="0"/>
                  <c:y val="-2.729528535980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60-4F1E-9A6B-D7F3077F9045}"/>
                </c:ext>
              </c:extLst>
            </c:dLbl>
            <c:dLbl>
              <c:idx val="37"/>
              <c:layout>
                <c:manualLayout>
                  <c:x val="-9.533848535105665E-17"/>
                  <c:y val="-2.729528535980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260-4F1E-9A6B-D7F3077F9045}"/>
                </c:ext>
              </c:extLst>
            </c:dLbl>
            <c:dLbl>
              <c:idx val="38"/>
              <c:layout>
                <c:manualLayout>
                  <c:x val="0"/>
                  <c:y val="-3.47394540942928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260-4F1E-9A6B-D7F3077F9045}"/>
                </c:ext>
              </c:extLst>
            </c:dLbl>
            <c:dLbl>
              <c:idx val="39"/>
              <c:layout>
                <c:manualLayout>
                  <c:x val="0"/>
                  <c:y val="-2.4813895781637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260-4F1E-9A6B-D7F3077F9045}"/>
                </c:ext>
              </c:extLst>
            </c:dLbl>
            <c:dLbl>
              <c:idx val="40"/>
              <c:layout>
                <c:manualLayout>
                  <c:x val="-3.9002558199291671E-3"/>
                  <c:y val="-2.2332506203474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260-4F1E-9A6B-D7F3077F90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Sheet1!$B$1:$AB$1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2023E</c:v>
                </c:pt>
              </c:strCache>
            </c:strRef>
          </c:cat>
          <c:val>
            <c:numRef>
              <c:f>Sheet1!$B$3:$AB$3</c:f>
            </c:numRef>
          </c:val>
          <c:extLst>
            <c:ext xmlns:c16="http://schemas.microsoft.com/office/drawing/2014/chart" uri="{C3380CC4-5D6E-409C-BE32-E72D297353CC}">
              <c16:uniqueId val="{0000000C-0260-4F1E-9A6B-D7F3077F9045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Exporters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Sheet1!$B$1:$AB$1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2023E</c:v>
                </c:pt>
              </c:strCache>
            </c:strRef>
          </c:cat>
          <c:val>
            <c:numRef>
              <c:f>Sheet1!$B$4:$AB$4</c:f>
              <c:numCache>
                <c:formatCode>General</c:formatCode>
                <c:ptCount val="10"/>
                <c:pt idx="0">
                  <c:v>704.2</c:v>
                </c:pt>
                <c:pt idx="1">
                  <c:v>613.6</c:v>
                </c:pt>
                <c:pt idx="2">
                  <c:v>551</c:v>
                </c:pt>
                <c:pt idx="3">
                  <c:v>481.5</c:v>
                </c:pt>
                <c:pt idx="4">
                  <c:v>558.29999999999995</c:v>
                </c:pt>
                <c:pt idx="5">
                  <c:v>515.1</c:v>
                </c:pt>
                <c:pt idx="6">
                  <c:v>426</c:v>
                </c:pt>
                <c:pt idx="7">
                  <c:v>382.4</c:v>
                </c:pt>
                <c:pt idx="8">
                  <c:v>339</c:v>
                </c:pt>
                <c:pt idx="9">
                  <c:v>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260-4F1E-9A6B-D7F3077F904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Sheet1!$B$1:$AB$1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2023E</c:v>
                </c:pt>
              </c:strCache>
            </c:strRef>
          </c:cat>
          <c:val>
            <c:numRef>
              <c:f>Sheet1!$B$5:$AB$5</c:f>
              <c:numCache>
                <c:formatCode>General</c:formatCode>
                <c:ptCount val="10"/>
                <c:pt idx="0">
                  <c:v>34.299999999999997</c:v>
                </c:pt>
                <c:pt idx="1">
                  <c:v>30.3</c:v>
                </c:pt>
                <c:pt idx="2">
                  <c:v>29.2</c:v>
                </c:pt>
                <c:pt idx="3">
                  <c:v>32.6</c:v>
                </c:pt>
                <c:pt idx="4">
                  <c:v>31.3</c:v>
                </c:pt>
                <c:pt idx="5">
                  <c:v>25.6</c:v>
                </c:pt>
                <c:pt idx="6">
                  <c:v>17.2</c:v>
                </c:pt>
                <c:pt idx="7">
                  <c:v>16.100000000000001</c:v>
                </c:pt>
                <c:pt idx="8">
                  <c:v>14</c:v>
                </c:pt>
                <c:pt idx="9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260-4F1E-9A6B-D7F3077F90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3145840"/>
        <c:axId val="243146400"/>
      </c:barChart>
      <c:catAx>
        <c:axId val="24314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146400"/>
        <c:crosses val="autoZero"/>
        <c:auto val="1"/>
        <c:lblAlgn val="ctr"/>
        <c:lblOffset val="100"/>
        <c:noMultiLvlLbl val="0"/>
      </c:catAx>
      <c:valAx>
        <c:axId val="2431464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bg1"/>
                    </a:solidFill>
                  </a:rPr>
                  <a:t>Million Kg</a:t>
                </a:r>
              </a:p>
            </c:rich>
          </c:tx>
          <c:layout>
            <c:manualLayout>
              <c:xMode val="edge"/>
              <c:yMode val="edge"/>
              <c:x val="1.7789014905246935E-2"/>
              <c:y val="0.32818526866297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14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0363194688281516"/>
          <c:y val="0.82829800121138708"/>
          <c:w val="9.8691008630723567E-2"/>
          <c:h val="0.11374181825286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661721555507081E-2"/>
          <c:y val="6.5229480578898991E-2"/>
          <c:w val="0.90745709524561902"/>
          <c:h val="0.71866949969130456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Colonna2</c:v>
                </c:pt>
              </c:strCache>
            </c:strRef>
          </c:tx>
          <c:spPr>
            <a:solidFill>
              <a:srgbClr val="B58B8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1"/>
          <c:dLbls>
            <c:dLbl>
              <c:idx val="0"/>
              <c:layout>
                <c:manualLayout>
                  <c:x val="1.3640067381694083E-2"/>
                  <c:y val="-1.2085137222451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CF-4C1B-AC31-745D9A308FC9}"/>
                </c:ext>
              </c:extLst>
            </c:dLbl>
            <c:dLbl>
              <c:idx val="1"/>
              <c:layout>
                <c:manualLayout>
                  <c:x val="1.364006738169419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CF-4C1B-AC31-745D9A308FC9}"/>
                </c:ext>
              </c:extLst>
            </c:dLbl>
            <c:dLbl>
              <c:idx val="2"/>
              <c:layout>
                <c:manualLayout>
                  <c:x val="1.3640067381694222E-2"/>
                  <c:y val="2.4170274444901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CF-4C1B-AC31-745D9A308FC9}"/>
                </c:ext>
              </c:extLst>
            </c:dLbl>
            <c:dLbl>
              <c:idx val="3"/>
              <c:layout>
                <c:manualLayout>
                  <c:x val="1.5155869095449949E-2"/>
                  <c:y val="-7.2510823334706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CF-4C1B-AC31-745D9A308FC9}"/>
                </c:ext>
              </c:extLst>
            </c:dLbl>
            <c:dLbl>
              <c:idx val="4"/>
              <c:layout>
                <c:manualLayout>
                  <c:x val="1.2124623674956359E-2"/>
                  <c:y val="-2.1753247000411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CF-4C1B-AC31-745D9A308FC9}"/>
                </c:ext>
              </c:extLst>
            </c:dLbl>
            <c:numFmt formatCode="#,##0_ ;[Red]\-#,##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Foglio1!$A$2:$A$10</c:f>
              <c:strCache>
                <c:ptCount val="9"/>
                <c:pt idx="0">
                  <c:v>Malawi</c:v>
                </c:pt>
                <c:pt idx="1">
                  <c:v>India</c:v>
                </c:pt>
                <c:pt idx="2">
                  <c:v>Mozambique</c:v>
                </c:pt>
                <c:pt idx="3">
                  <c:v>Brazil</c:v>
                </c:pt>
                <c:pt idx="4">
                  <c:v>US</c:v>
                </c:pt>
                <c:pt idx="5">
                  <c:v>Argentina</c:v>
                </c:pt>
                <c:pt idx="6">
                  <c:v>Bangladesh</c:v>
                </c:pt>
                <c:pt idx="7">
                  <c:v>EU</c:v>
                </c:pt>
                <c:pt idx="8">
                  <c:v>Others</c:v>
                </c:pt>
              </c:strCache>
            </c: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34</c:v>
                </c:pt>
                <c:pt idx="1">
                  <c:v>23</c:v>
                </c:pt>
                <c:pt idx="2">
                  <c:v>14</c:v>
                </c:pt>
                <c:pt idx="3">
                  <c:v>0</c:v>
                </c:pt>
                <c:pt idx="4">
                  <c:v>7</c:v>
                </c:pt>
                <c:pt idx="5">
                  <c:v>9</c:v>
                </c:pt>
                <c:pt idx="6">
                  <c:v>6</c:v>
                </c:pt>
                <c:pt idx="7">
                  <c:v>1</c:v>
                </c:pt>
                <c:pt idx="8">
                  <c:v>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E7D6C5"/>
                  </a:solidFill>
                  <a:ln>
                    <a:noFill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p3d/>
                </c14:spPr>
              </c14:invertSolidFillFmt>
            </c:ext>
            <c:ext xmlns:c16="http://schemas.microsoft.com/office/drawing/2014/chart" uri="{C3380CC4-5D6E-409C-BE32-E72D297353CC}">
              <c16:uniqueId val="{00000005-9DCF-4C1B-AC31-745D9A308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3148640"/>
        <c:axId val="243149200"/>
        <c:axId val="0"/>
      </c:bar3DChart>
      <c:catAx>
        <c:axId val="2431486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149200"/>
        <c:crosses val="autoZero"/>
        <c:auto val="1"/>
        <c:lblAlgn val="ctr"/>
        <c:lblOffset val="100"/>
        <c:noMultiLvlLbl val="0"/>
      </c:catAx>
      <c:valAx>
        <c:axId val="243149200"/>
        <c:scaling>
          <c:orientation val="minMax"/>
          <c:max val="50"/>
          <c:min val="-30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148640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070976551242007"/>
          <c:y val="2.1479721931504218E-2"/>
          <c:w val="0.75336322869955152"/>
          <c:h val="0.885441527446300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Stocks</c:v>
                </c:pt>
              </c:strCache>
            </c:strRef>
          </c:tx>
          <c:spPr>
            <a:gradFill>
              <a:gsLst>
                <a:gs pos="5000">
                  <a:schemeClr val="accent1">
                    <a:lumMod val="75000"/>
                  </a:schemeClr>
                </a:gs>
                <a:gs pos="100000">
                  <a:srgbClr val="D7B997"/>
                </a:gs>
                <a:gs pos="73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 w="15467">
              <a:solidFill>
                <a:schemeClr val="tx1"/>
              </a:solidFill>
              <a:prstDash val="solid"/>
            </a:ln>
          </c:spPr>
          <c:invertIfNegative val="0"/>
          <c:dLbls>
            <c:numFmt formatCode="#,##0" sourceLinked="0"/>
            <c:spPr>
              <a:noFill/>
              <a:ln w="30934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Sheet1!$B$1:$O$1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Sheet1!$B$2:$O$2</c:f>
              <c:numCache>
                <c:formatCode>General</c:formatCode>
                <c:ptCount val="10"/>
                <c:pt idx="0">
                  <c:v>10</c:v>
                </c:pt>
                <c:pt idx="1">
                  <c:v>29</c:v>
                </c:pt>
                <c:pt idx="2">
                  <c:v>33</c:v>
                </c:pt>
                <c:pt idx="3">
                  <c:v>29</c:v>
                </c:pt>
                <c:pt idx="4">
                  <c:v>14</c:v>
                </c:pt>
                <c:pt idx="5">
                  <c:v>17</c:v>
                </c:pt>
                <c:pt idx="6">
                  <c:v>23</c:v>
                </c:pt>
                <c:pt idx="7">
                  <c:v>26</c:v>
                </c:pt>
                <c:pt idx="8">
                  <c:v>18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CF-4330-81FA-58266A670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238620192"/>
        <c:axId val="238620752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World Prod.</c:v>
                </c:pt>
              </c:strCache>
            </c:strRef>
          </c:tx>
          <c:spPr>
            <a:ln w="50804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Sheet1!$B$1:$O$1</c:f>
              <c:numCache>
                <c:formatCode>General</c:formatCode>
                <c:ptCount val="10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</c:numCache>
            </c:numRef>
          </c:cat>
          <c:val>
            <c:numRef>
              <c:f>Sheet1!$B$3:$O$3</c:f>
              <c:numCache>
                <c:formatCode>General</c:formatCode>
                <c:ptCount val="10"/>
                <c:pt idx="0">
                  <c:v>680</c:v>
                </c:pt>
                <c:pt idx="1">
                  <c:v>738</c:v>
                </c:pt>
                <c:pt idx="2">
                  <c:v>644</c:v>
                </c:pt>
                <c:pt idx="3">
                  <c:v>580</c:v>
                </c:pt>
                <c:pt idx="4">
                  <c:v>514.1</c:v>
                </c:pt>
                <c:pt idx="5">
                  <c:v>589.6</c:v>
                </c:pt>
                <c:pt idx="6">
                  <c:v>540.70000000000005</c:v>
                </c:pt>
                <c:pt idx="7">
                  <c:v>443.1</c:v>
                </c:pt>
                <c:pt idx="8">
                  <c:v>398.5</c:v>
                </c:pt>
                <c:pt idx="9">
                  <c:v>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CF-4330-81FA-58266A670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621312"/>
        <c:axId val="238621872"/>
      </c:lineChart>
      <c:catAx>
        <c:axId val="238620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866">
            <a:noFill/>
            <a:prstDash val="solid"/>
          </a:ln>
        </c:spPr>
        <c:txPr>
          <a:bodyPr rot="0" vert="horz"/>
          <a:lstStyle/>
          <a:p>
            <a:pPr>
              <a:defRPr sz="1339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38620752"/>
        <c:crosses val="autoZero"/>
        <c:auto val="1"/>
        <c:lblAlgn val="ctr"/>
        <c:lblOffset val="100"/>
        <c:noMultiLvlLbl val="0"/>
      </c:catAx>
      <c:valAx>
        <c:axId val="238620752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1600" b="0" i="0" u="none" strike="noStrike" baseline="0" dirty="0">
                    <a:solidFill>
                      <a:srgbClr val="000000"/>
                    </a:solidFill>
                    <a:latin typeface="Times New Roman"/>
                    <a:cs typeface="Times New Roman"/>
                  </a:rPr>
                  <a:t>Stocks Million Kg Strips</a:t>
                </a:r>
              </a:p>
            </c:rich>
          </c:tx>
          <c:layout>
            <c:manualLayout>
              <c:xMode val="edge"/>
              <c:yMode val="edge"/>
              <c:x val="1.4959829910571109E-2"/>
              <c:y val="0.21543801904624288"/>
            </c:manualLayout>
          </c:layout>
          <c:overlay val="0"/>
          <c:spPr>
            <a:noFill/>
            <a:ln w="30934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86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238620192"/>
        <c:crosses val="autoZero"/>
        <c:crossBetween val="between"/>
      </c:valAx>
      <c:catAx>
        <c:axId val="238621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8621872"/>
        <c:crosses val="autoZero"/>
        <c:auto val="1"/>
        <c:lblAlgn val="ctr"/>
        <c:lblOffset val="100"/>
        <c:noMultiLvlLbl val="0"/>
      </c:catAx>
      <c:valAx>
        <c:axId val="238621872"/>
        <c:scaling>
          <c:orientation val="minMax"/>
          <c:max val="12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 b="0" baseline="0">
                    <a:solidFill>
                      <a:schemeClr val="bg1"/>
                    </a:solidFill>
                  </a:defRPr>
                </a:pPr>
                <a:r>
                  <a:rPr lang="it-IT" sz="1600" b="0" baseline="0" dirty="0">
                    <a:solidFill>
                      <a:schemeClr val="bg1"/>
                    </a:solidFill>
                  </a:rPr>
                  <a:t>World Production 000 </a:t>
                </a:r>
                <a:r>
                  <a:rPr lang="it-IT" sz="1600" b="0" baseline="0" dirty="0" err="1">
                    <a:solidFill>
                      <a:schemeClr val="bg1"/>
                    </a:solidFill>
                  </a:rPr>
                  <a:t>Tons</a:t>
                </a:r>
                <a:endParaRPr lang="en-US" sz="1600" b="0" baseline="0" dirty="0">
                  <a:solidFill>
                    <a:schemeClr val="bg1"/>
                  </a:solidFill>
                </a:endParaRPr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en-US"/>
          </a:p>
        </c:txPr>
        <c:crossAx val="238621312"/>
        <c:crosses val="max"/>
        <c:crossBetween val="between"/>
      </c:valAx>
      <c:spPr>
        <a:noFill/>
        <a:ln w="25402">
          <a:noFill/>
        </a:ln>
      </c:spPr>
    </c:plotArea>
    <c:legend>
      <c:legendPos val="t"/>
      <c:overlay val="0"/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222" b="1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433350839753675"/>
          <c:y val="8.2061788511567563E-2"/>
          <c:w val="0.84616685576089146"/>
          <c:h val="0.82861088559587803"/>
        </c:manualLayout>
      </c:layout>
      <c:lineChart>
        <c:grouping val="standar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Others</c:v>
                </c:pt>
              </c:strCache>
            </c:strRef>
          </c:tx>
          <c:spPr>
            <a:ln w="88900">
              <a:solidFill>
                <a:srgbClr val="00B050"/>
              </a:solidFill>
            </a:ln>
          </c:spPr>
          <c:marker>
            <c:symbol val="diamond"/>
            <c:size val="3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rgbClr val="00B050"/>
                </a:solidFill>
              </a:ln>
            </c:spPr>
          </c:marker>
          <c:dPt>
            <c:idx val="6"/>
            <c:marker>
              <c:spPr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561-4375-8FB5-9B9D23D8B7E4}"/>
              </c:ext>
            </c:extLst>
          </c:dPt>
          <c:cat>
            <c:strRef>
              <c:f>Foglio1!$B$1:$Y$1</c:f>
              <c:strCache>
                <c:ptCount val="21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strCache>
            </c:strRef>
          </c:cat>
          <c:val>
            <c:numRef>
              <c:f>Foglio1!$B$2:$Y$2</c:f>
              <c:numCache>
                <c:formatCode>#,##0</c:formatCode>
                <c:ptCount val="21"/>
                <c:pt idx="0">
                  <c:v>3950</c:v>
                </c:pt>
                <c:pt idx="1">
                  <c:v>3947</c:v>
                </c:pt>
                <c:pt idx="2">
                  <c:v>3944</c:v>
                </c:pt>
                <c:pt idx="3">
                  <c:v>3974</c:v>
                </c:pt>
                <c:pt idx="4">
                  <c:v>3979</c:v>
                </c:pt>
                <c:pt idx="5">
                  <c:v>3991</c:v>
                </c:pt>
                <c:pt idx="6">
                  <c:v>3998</c:v>
                </c:pt>
                <c:pt idx="7">
                  <c:v>4010</c:v>
                </c:pt>
                <c:pt idx="8">
                  <c:v>3927</c:v>
                </c:pt>
                <c:pt idx="9">
                  <c:v>3922</c:v>
                </c:pt>
                <c:pt idx="10">
                  <c:v>3910</c:v>
                </c:pt>
                <c:pt idx="11">
                  <c:v>3920</c:v>
                </c:pt>
                <c:pt idx="12">
                  <c:v>3836</c:v>
                </c:pt>
                <c:pt idx="13">
                  <c:v>3781</c:v>
                </c:pt>
                <c:pt idx="14">
                  <c:v>3779</c:v>
                </c:pt>
                <c:pt idx="15">
                  <c:v>3728</c:v>
                </c:pt>
                <c:pt idx="16">
                  <c:v>3549</c:v>
                </c:pt>
                <c:pt idx="17">
                  <c:v>3514</c:v>
                </c:pt>
                <c:pt idx="18">
                  <c:v>3415</c:v>
                </c:pt>
                <c:pt idx="19" formatCode="0">
                  <c:v>3254</c:v>
                </c:pt>
                <c:pt idx="20" formatCode="0">
                  <c:v>3300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561-4375-8FB5-9B9D23D8B7E4}"/>
            </c:ext>
          </c:extLst>
        </c:ser>
        <c:ser>
          <c:idx val="1"/>
          <c:order val="1"/>
          <c:tx>
            <c:strRef>
              <c:f>Foglio1!$A$3</c:f>
              <c:strCache>
                <c:ptCount val="1"/>
                <c:pt idx="0">
                  <c:v>Cina</c:v>
                </c:pt>
              </c:strCache>
            </c:strRef>
          </c:tx>
          <c:spPr>
            <a:ln w="88900">
              <a:solidFill>
                <a:srgbClr val="FF0000"/>
              </a:solidFill>
            </a:ln>
          </c:spPr>
          <c:marker>
            <c:symbol val="square"/>
            <c:size val="3"/>
            <c:spPr>
              <a:solidFill>
                <a:srgbClr val="F03314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Foglio1!$B$1:$Y$1</c:f>
              <c:strCache>
                <c:ptCount val="21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strCache>
            </c:strRef>
          </c:cat>
          <c:val>
            <c:numRef>
              <c:f>Foglio1!$B$3:$Y$3</c:f>
              <c:numCache>
                <c:formatCode>#,##0</c:formatCode>
                <c:ptCount val="21"/>
                <c:pt idx="0">
                  <c:v>1700</c:v>
                </c:pt>
                <c:pt idx="1">
                  <c:v>1722</c:v>
                </c:pt>
                <c:pt idx="2">
                  <c:v>1789</c:v>
                </c:pt>
                <c:pt idx="3">
                  <c:v>1874</c:v>
                </c:pt>
                <c:pt idx="4">
                  <c:v>1942</c:v>
                </c:pt>
                <c:pt idx="5">
                  <c:v>2023</c:v>
                </c:pt>
                <c:pt idx="6">
                  <c:v>2142</c:v>
                </c:pt>
                <c:pt idx="7">
                  <c:v>2222</c:v>
                </c:pt>
                <c:pt idx="8">
                  <c:v>2294</c:v>
                </c:pt>
                <c:pt idx="9">
                  <c:v>2379</c:v>
                </c:pt>
                <c:pt idx="10">
                  <c:v>2427</c:v>
                </c:pt>
                <c:pt idx="11">
                  <c:v>2475</c:v>
                </c:pt>
                <c:pt idx="12">
                  <c:v>2541</c:v>
                </c:pt>
                <c:pt idx="13">
                  <c:v>2585</c:v>
                </c:pt>
                <c:pt idx="14">
                  <c:v>2564</c:v>
                </c:pt>
                <c:pt idx="15">
                  <c:v>2357</c:v>
                </c:pt>
                <c:pt idx="16">
                  <c:v>2348</c:v>
                </c:pt>
                <c:pt idx="17">
                  <c:v>2339</c:v>
                </c:pt>
                <c:pt idx="18">
                  <c:v>2369</c:v>
                </c:pt>
                <c:pt idx="19" formatCode="0">
                  <c:v>2390</c:v>
                </c:pt>
                <c:pt idx="20" formatCode="0">
                  <c:v>2414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561-4375-8FB5-9B9D23D8B7E4}"/>
            </c:ext>
          </c:extLst>
        </c:ser>
        <c:ser>
          <c:idx val="2"/>
          <c:order val="2"/>
          <c:tx>
            <c:strRef>
              <c:f>Foglio1!$A$4</c:f>
              <c:strCache>
                <c:ptCount val="1"/>
                <c:pt idx="0">
                  <c:v>World</c:v>
                </c:pt>
              </c:strCache>
            </c:strRef>
          </c:tx>
          <c:spPr>
            <a:ln w="88900">
              <a:solidFill>
                <a:srgbClr val="DBD600"/>
              </a:solidFill>
            </a:ln>
          </c:spPr>
          <c:marker>
            <c:symbol val="circle"/>
            <c:size val="7"/>
            <c:spPr>
              <a:noFill/>
              <a:ln>
                <a:noFill/>
              </a:ln>
            </c:spPr>
          </c:marker>
          <c:cat>
            <c:strRef>
              <c:f>Foglio1!$B$1:$Y$1</c:f>
              <c:strCache>
                <c:ptCount val="21"/>
                <c:pt idx="0">
                  <c:v>01</c:v>
                </c:pt>
                <c:pt idx="1">
                  <c:v>02</c:v>
                </c:pt>
                <c:pt idx="2">
                  <c:v>03</c:v>
                </c:pt>
                <c:pt idx="3">
                  <c:v>04</c:v>
                </c:pt>
                <c:pt idx="4">
                  <c:v>05</c:v>
                </c:pt>
                <c:pt idx="5">
                  <c:v>06</c:v>
                </c:pt>
                <c:pt idx="6">
                  <c:v>07</c:v>
                </c:pt>
                <c:pt idx="7">
                  <c:v>08</c:v>
                </c:pt>
                <c:pt idx="8">
                  <c:v>09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</c:strCache>
            </c:strRef>
          </c:cat>
          <c:val>
            <c:numRef>
              <c:f>Foglio1!$B$4:$Y$4</c:f>
              <c:numCache>
                <c:formatCode>#,##0</c:formatCode>
                <c:ptCount val="21"/>
                <c:pt idx="0">
                  <c:v>5650</c:v>
                </c:pt>
                <c:pt idx="1">
                  <c:v>5669</c:v>
                </c:pt>
                <c:pt idx="2">
                  <c:v>5733</c:v>
                </c:pt>
                <c:pt idx="3">
                  <c:v>5848</c:v>
                </c:pt>
                <c:pt idx="4">
                  <c:v>5921</c:v>
                </c:pt>
                <c:pt idx="5">
                  <c:v>6014</c:v>
                </c:pt>
                <c:pt idx="6">
                  <c:v>6140</c:v>
                </c:pt>
                <c:pt idx="7">
                  <c:v>6232</c:v>
                </c:pt>
                <c:pt idx="8">
                  <c:v>6221</c:v>
                </c:pt>
                <c:pt idx="9">
                  <c:v>6301</c:v>
                </c:pt>
                <c:pt idx="10">
                  <c:v>6337</c:v>
                </c:pt>
                <c:pt idx="11">
                  <c:v>6395</c:v>
                </c:pt>
                <c:pt idx="12">
                  <c:v>6377</c:v>
                </c:pt>
                <c:pt idx="13">
                  <c:v>6366</c:v>
                </c:pt>
                <c:pt idx="14">
                  <c:v>6343</c:v>
                </c:pt>
                <c:pt idx="15">
                  <c:v>6085</c:v>
                </c:pt>
                <c:pt idx="16">
                  <c:v>5897</c:v>
                </c:pt>
                <c:pt idx="17">
                  <c:v>5853</c:v>
                </c:pt>
                <c:pt idx="18">
                  <c:v>5784</c:v>
                </c:pt>
                <c:pt idx="19">
                  <c:v>5644</c:v>
                </c:pt>
                <c:pt idx="20">
                  <c:v>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561-4375-8FB5-9B9D23D8B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2359840"/>
        <c:axId val="162360400"/>
      </c:lineChart>
      <c:catAx>
        <c:axId val="162359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 i="0" baseline="0">
                <a:latin typeface="Calibri" panose="020F0502020204030204" pitchFamily="34" charset="0"/>
              </a:defRPr>
            </a:pPr>
            <a:endParaRPr lang="en-US"/>
          </a:p>
        </c:txPr>
        <c:crossAx val="162360400"/>
        <c:crosses val="autoZero"/>
        <c:auto val="0"/>
        <c:lblAlgn val="ctr"/>
        <c:lblOffset val="100"/>
        <c:noMultiLvlLbl val="0"/>
      </c:catAx>
      <c:valAx>
        <c:axId val="162360400"/>
        <c:scaling>
          <c:orientation val="minMax"/>
          <c:min val="1500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 b="0" dirty="0" err="1"/>
                  <a:t>Billion</a:t>
                </a:r>
                <a:r>
                  <a:rPr lang="it-IT" sz="1400" b="0" baseline="0" dirty="0"/>
                  <a:t> </a:t>
                </a:r>
                <a:r>
                  <a:rPr lang="it-IT" sz="1400" b="0" baseline="0" dirty="0" err="1"/>
                  <a:t>S</a:t>
                </a:r>
                <a:r>
                  <a:rPr lang="it-IT" sz="1400" b="0" dirty="0" err="1"/>
                  <a:t>ticks</a:t>
                </a:r>
                <a:endParaRPr lang="it-IT" sz="1400" b="0" dirty="0"/>
              </a:p>
            </c:rich>
          </c:tx>
          <c:layout>
            <c:manualLayout>
              <c:xMode val="edge"/>
              <c:yMode val="edge"/>
              <c:x val="2.4317586268629284E-2"/>
              <c:y val="0.14545205403704758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99" baseline="0">
                <a:latin typeface="Calibri" panose="020F0502020204030204" pitchFamily="34" charset="0"/>
              </a:defRPr>
            </a:pPr>
            <a:endParaRPr lang="en-US"/>
          </a:p>
        </c:txPr>
        <c:crossAx val="162359840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0.31790149128213396"/>
          <c:y val="1.6288539848749273E-2"/>
          <c:w val="0.40636764223052946"/>
          <c:h val="6.1048677815796586E-2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799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53008901675956"/>
          <c:y val="3.7365867070923243E-2"/>
          <c:w val="0.81773848139874972"/>
          <c:h val="0.82861088559587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Foglio1!$A$2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00B050"/>
            </a:solidFill>
            <a:ln w="80419">
              <a:solidFill>
                <a:srgbClr val="00B050"/>
              </a:solidFill>
            </a:ln>
          </c:spPr>
          <c:invertIfNegative val="0"/>
          <c:dLbls>
            <c:dLbl>
              <c:idx val="5"/>
              <c:layout>
                <c:manualLayout>
                  <c:x val="-4.3497715989372692E-3"/>
                  <c:y val="1.05142009987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EB-41BA-BB29-9A216472E6DD}"/>
                </c:ext>
              </c:extLst>
            </c:dLbl>
            <c:spPr>
              <a:noFill/>
              <a:ln w="20117">
                <a:noFill/>
              </a:ln>
            </c:spPr>
            <c:txPr>
              <a:bodyPr/>
              <a:lstStyle/>
              <a:p>
                <a:pPr>
                  <a:defRPr sz="1400" i="1" baseline="0">
                    <a:latin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Foglio1!$B$1:$K$1</c:f>
              <c:strCach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strCache>
            </c:strRef>
          </c:cat>
          <c:val>
            <c:numRef>
              <c:f>Foglio1!$B$2:$K$2</c:f>
              <c:numCache>
                <c:formatCode>#,##0</c:formatCode>
                <c:ptCount val="10"/>
                <c:pt idx="0">
                  <c:v>3920</c:v>
                </c:pt>
                <c:pt idx="1">
                  <c:v>3836</c:v>
                </c:pt>
                <c:pt idx="2">
                  <c:v>3781</c:v>
                </c:pt>
                <c:pt idx="3">
                  <c:v>3779</c:v>
                </c:pt>
                <c:pt idx="4">
                  <c:v>3728</c:v>
                </c:pt>
                <c:pt idx="5">
                  <c:v>3549</c:v>
                </c:pt>
                <c:pt idx="6">
                  <c:v>3514</c:v>
                </c:pt>
                <c:pt idx="7">
                  <c:v>3415</c:v>
                </c:pt>
                <c:pt idx="8" formatCode="General">
                  <c:v>3254</c:v>
                </c:pt>
                <c:pt idx="9" formatCode="General">
                  <c:v>3300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EB-41BA-BB29-9A216472E6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711056"/>
        <c:axId val="235711616"/>
      </c:barChart>
      <c:catAx>
        <c:axId val="23571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0" b="0" i="0" baseline="0">
                <a:latin typeface="Calibri" panose="020F0502020204030204" pitchFamily="34" charset="0"/>
              </a:defRPr>
            </a:pPr>
            <a:endParaRPr lang="en-US"/>
          </a:p>
        </c:txPr>
        <c:crossAx val="235711616"/>
        <c:crosses val="autoZero"/>
        <c:auto val="0"/>
        <c:lblAlgn val="ctr"/>
        <c:lblOffset val="100"/>
        <c:noMultiLvlLbl val="0"/>
      </c:catAx>
      <c:valAx>
        <c:axId val="235711616"/>
        <c:scaling>
          <c:orientation val="minMax"/>
          <c:max val="4500"/>
          <c:min val="2800"/>
        </c:scaling>
        <c:delete val="0"/>
        <c:axPos val="l"/>
        <c:title>
          <c:tx>
            <c:rich>
              <a:bodyPr/>
              <a:lstStyle/>
              <a:p>
                <a:pPr>
                  <a:defRPr sz="1400"/>
                </a:pPr>
                <a:r>
                  <a:rPr lang="it-IT" sz="1400" b="0" dirty="0" err="1"/>
                  <a:t>Billion</a:t>
                </a:r>
                <a:r>
                  <a:rPr lang="it-IT" sz="1400" b="0" dirty="0"/>
                  <a:t> </a:t>
                </a:r>
                <a:r>
                  <a:rPr lang="it-IT" sz="1400" b="0" dirty="0" err="1"/>
                  <a:t>Sticks</a:t>
                </a:r>
                <a:endParaRPr lang="it-IT" sz="1400" b="0" dirty="0"/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500" baseline="0">
                <a:latin typeface="Calibri" panose="020F0502020204030204" pitchFamily="34" charset="0"/>
              </a:defRPr>
            </a:pPr>
            <a:endParaRPr lang="en-US"/>
          </a:p>
        </c:txPr>
        <c:crossAx val="235711056"/>
        <c:crosses val="autoZero"/>
        <c:crossBetween val="between"/>
      </c:valAx>
      <c:spPr>
        <a:noFill/>
        <a:ln w="20117">
          <a:noFill/>
        </a:ln>
      </c:spPr>
    </c:plotArea>
    <c:plotVisOnly val="1"/>
    <c:dispBlanksAs val="zero"/>
    <c:showDLblsOverMax val="0"/>
  </c:chart>
  <c:txPr>
    <a:bodyPr/>
    <a:lstStyle/>
    <a:p>
      <a:pPr>
        <a:defRPr sz="1425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69402902414745"/>
          <c:y val="3.1510260347239846E-2"/>
          <c:w val="0.84616685576089146"/>
          <c:h val="0.8286108855958780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Foglio1!$A$3</c:f>
              <c:strCache>
                <c:ptCount val="1"/>
                <c:pt idx="0">
                  <c:v> Cina</c:v>
                </c:pt>
              </c:strCache>
            </c:strRef>
          </c:tx>
          <c:spPr>
            <a:solidFill>
              <a:srgbClr val="FF0000"/>
            </a:solidFill>
            <a:ln w="76082"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1.6204624755844406E-3"/>
                  <c:y val="-3.4637262132189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3A-4582-B1F7-D776727E4BEB}"/>
                </c:ext>
              </c:extLst>
            </c:dLbl>
            <c:dLbl>
              <c:idx val="1"/>
              <c:layout>
                <c:manualLayout>
                  <c:x val="1.6204624755844406E-3"/>
                  <c:y val="-3.176159792734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3A-4582-B1F7-D776727E4BEB}"/>
                </c:ext>
              </c:extLst>
            </c:dLbl>
            <c:dLbl>
              <c:idx val="2"/>
              <c:layout>
                <c:manualLayout>
                  <c:x val="-9.2601352645558556E-3"/>
                  <c:y val="-2.313460531282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3A-4582-B1F7-D776727E4BEB}"/>
                </c:ext>
              </c:extLst>
            </c:dLbl>
            <c:dLbl>
              <c:idx val="3"/>
              <c:layout>
                <c:manualLayout>
                  <c:x val="-6.1513930530872722E-3"/>
                  <c:y val="-2.8885933722506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3A-4582-B1F7-D776727E4BEB}"/>
                </c:ext>
              </c:extLst>
            </c:dLbl>
            <c:dLbl>
              <c:idx val="4"/>
              <c:layout>
                <c:manualLayout>
                  <c:x val="-9.6215571444954965E-3"/>
                  <c:y val="-3.1761597927348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3A-4582-B1F7-D776727E4BEB}"/>
                </c:ext>
              </c:extLst>
            </c:dLbl>
            <c:dLbl>
              <c:idx val="5"/>
              <c:layout>
                <c:manualLayout>
                  <c:x val="-8.0671860387611198E-3"/>
                  <c:y val="-2.601026951766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63A-4582-B1F7-D776727E4BEB}"/>
                </c:ext>
              </c:extLst>
            </c:dLbl>
            <c:dLbl>
              <c:idx val="7"/>
              <c:layout>
                <c:manualLayout>
                  <c:x val="4.6631133172028456E-3"/>
                  <c:y val="-2.87566420484151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63A-4582-B1F7-D776727E4BEB}"/>
                </c:ext>
              </c:extLst>
            </c:dLbl>
            <c:spPr>
              <a:noFill/>
              <a:ln w="25369">
                <a:noFill/>
              </a:ln>
            </c:spPr>
            <c:txPr>
              <a:bodyPr/>
              <a:lstStyle/>
              <a:p>
                <a:pPr>
                  <a:defRPr sz="1400" i="1" baseline="0">
                    <a:latin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Foglio1!$B$2:$K$2</c:f>
              <c:strCache>
                <c:ptCount val="10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</c:strCache>
            </c:strRef>
          </c:cat>
          <c:val>
            <c:numRef>
              <c:f>Foglio1!$B$3:$K$3</c:f>
              <c:numCache>
                <c:formatCode>#,##0</c:formatCode>
                <c:ptCount val="10"/>
                <c:pt idx="0">
                  <c:v>2475</c:v>
                </c:pt>
                <c:pt idx="1">
                  <c:v>2541</c:v>
                </c:pt>
                <c:pt idx="2">
                  <c:v>2585</c:v>
                </c:pt>
                <c:pt idx="3">
                  <c:v>2564</c:v>
                </c:pt>
                <c:pt idx="4">
                  <c:v>2357</c:v>
                </c:pt>
                <c:pt idx="5">
                  <c:v>2348</c:v>
                </c:pt>
                <c:pt idx="6">
                  <c:v>2339</c:v>
                </c:pt>
                <c:pt idx="7">
                  <c:v>2369</c:v>
                </c:pt>
                <c:pt idx="8" formatCode="0">
                  <c:v>2390</c:v>
                </c:pt>
                <c:pt idx="9" formatCode="0">
                  <c:v>2414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63A-4582-B1F7-D776727E4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5713856"/>
        <c:axId val="235714416"/>
      </c:barChart>
      <c:catAx>
        <c:axId val="235713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7" b="0" i="0" baseline="0">
                <a:latin typeface="Calibri" panose="020F0502020204030204" pitchFamily="34" charset="0"/>
              </a:defRPr>
            </a:pPr>
            <a:endParaRPr lang="en-US"/>
          </a:p>
        </c:txPr>
        <c:crossAx val="235714416"/>
        <c:crosses val="autoZero"/>
        <c:auto val="0"/>
        <c:lblAlgn val="ctr"/>
        <c:lblOffset val="100"/>
        <c:noMultiLvlLbl val="0"/>
      </c:catAx>
      <c:valAx>
        <c:axId val="235714416"/>
        <c:scaling>
          <c:orientation val="minMax"/>
          <c:max val="2800"/>
          <c:min val="18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it-IT" sz="1600" b="0" dirty="0" err="1"/>
                  <a:t>Billion</a:t>
                </a:r>
                <a:r>
                  <a:rPr lang="it-IT" sz="1600" b="0" dirty="0"/>
                  <a:t> </a:t>
                </a:r>
                <a:r>
                  <a:rPr lang="it-IT" sz="1600" b="0" dirty="0" err="1"/>
                  <a:t>Sticks</a:t>
                </a:r>
                <a:endParaRPr lang="it-IT" sz="1600" b="0" dirty="0"/>
              </a:p>
            </c:rich>
          </c:tx>
          <c:layout>
            <c:manualLayout>
              <c:xMode val="edge"/>
              <c:yMode val="edge"/>
              <c:x val="4.6201539268003822E-3"/>
              <c:y val="0.20372065662056019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497" baseline="0">
                <a:latin typeface="Calibri" panose="020F0502020204030204" pitchFamily="34" charset="0"/>
              </a:defRPr>
            </a:pPr>
            <a:endParaRPr lang="en-US"/>
          </a:p>
        </c:txPr>
        <c:crossAx val="235713856"/>
        <c:crosses val="autoZero"/>
        <c:crossBetween val="between"/>
      </c:valAx>
      <c:spPr>
        <a:noFill/>
        <a:ln w="25369">
          <a:noFill/>
        </a:ln>
      </c:spPr>
    </c:plotArea>
    <c:plotVisOnly val="1"/>
    <c:dispBlanksAs val="zero"/>
    <c:showDLblsOverMax val="0"/>
  </c:chart>
  <c:txPr>
    <a:bodyPr/>
    <a:lstStyle/>
    <a:p>
      <a:pPr>
        <a:defRPr sz="1797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Billion Sticks variation- World Ex-China</a:t>
            </a:r>
          </a:p>
        </c:rich>
      </c:tx>
      <c:layout>
        <c:manualLayout>
          <c:xMode val="edge"/>
          <c:yMode val="edge"/>
          <c:x val="0.2619945492654828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301336750222359"/>
          <c:y val="8.0396551829545124E-2"/>
          <c:w val="0.76171703607113805"/>
          <c:h val="0.82861088559587803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Foglio1!$A$3</c:f>
              <c:strCache>
                <c:ptCount val="1"/>
                <c:pt idx="0">
                  <c:v>Variation</c:v>
                </c:pt>
              </c:strCache>
            </c:strRef>
          </c:tx>
          <c:spPr>
            <a:solidFill>
              <a:srgbClr val="FF967D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F5C-42A6-879D-B04501D3C60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F5C-42A6-879D-B04501D3C60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F5C-42A6-879D-B04501D3C60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F5C-42A6-879D-B04501D3C60D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3F5C-42A6-879D-B04501D3C60D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3F5C-42A6-879D-B04501D3C6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7" baseline="0"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Foglio1!$B$1:$G$1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Foglio1!$B$3:$G$3</c:f>
              <c:numCache>
                <c:formatCode>0</c:formatCode>
                <c:ptCount val="5"/>
                <c:pt idx="0">
                  <c:v>-179</c:v>
                </c:pt>
                <c:pt idx="1">
                  <c:v>-35</c:v>
                </c:pt>
                <c:pt idx="2">
                  <c:v>-99</c:v>
                </c:pt>
                <c:pt idx="3">
                  <c:v>-161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5C-42A6-879D-B04501D3C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4"/>
        <c:axId val="239033680"/>
        <c:axId val="239033120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5717216"/>
        <c:axId val="235717776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Foglio1!$A$2</c15:sqref>
                        </c15:formulaRef>
                      </c:ext>
                    </c:extLst>
                    <c:strCache>
                      <c:ptCount val="1"/>
                      <c:pt idx="0">
                        <c:v>Prod. Tot.</c:v>
                      </c:pt>
                    </c:strCache>
                  </c:strRef>
                </c:tx>
                <c:spPr>
                  <a:ln w="76082">
                    <a:solidFill>
                      <a:schemeClr val="accent1">
                        <a:lumMod val="75000"/>
                      </a:schemeClr>
                    </a:solidFill>
                  </a:ln>
                </c:spPr>
                <c:marker>
                  <c:symbol val="square"/>
                  <c:size val="2"/>
                </c:marker>
                <c:dLbls>
                  <c:spPr>
                    <a:noFill/>
                    <a:ln w="25369">
                      <a:noFill/>
                    </a:ln>
                  </c:spPr>
                  <c:txPr>
                    <a:bodyPr/>
                    <a:lstStyle/>
                    <a:p>
                      <a:pPr>
                        <a:defRPr sz="1400" i="1" baseline="0">
                          <a:latin typeface="Calibri" panose="020F0502020204030204" pitchFamily="34" charset="0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trendline>
                  <c:spPr>
                    <a:ln w="31750">
                      <a:solidFill>
                        <a:srgbClr val="0070C0"/>
                      </a:solidFill>
                      <a:tailEnd type="arrow"/>
                    </a:ln>
                  </c:spPr>
                  <c:trendlineType val="linear"/>
                  <c:dispRSqr val="0"/>
                  <c:dispEq val="0"/>
                </c:trendline>
                <c:cat>
                  <c:strRef>
                    <c:extLst>
                      <c:ext uri="{02D57815-91ED-43cb-92C2-25804820EDAC}">
                        <c15:formulaRef>
                          <c15:sqref>Foglio1!$B$1:$G$1</c15:sqref>
                        </c15:formulaRef>
                      </c:ext>
                    </c:extLst>
                    <c:strCache>
                      <c:ptCount val="5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Foglio1!$B$2:$G$2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0">
                        <c:v>3549</c:v>
                      </c:pt>
                      <c:pt idx="1">
                        <c:v>3514</c:v>
                      </c:pt>
                      <c:pt idx="2">
                        <c:v>3415</c:v>
                      </c:pt>
                      <c:pt idx="3">
                        <c:v>3254</c:v>
                      </c:pt>
                      <c:pt idx="4">
                        <c:v>3300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8-3F5C-42A6-879D-B04501D3C60D}"/>
                  </c:ext>
                </c:extLst>
              </c15:ser>
            </c15:filteredLineSeries>
          </c:ext>
        </c:extLst>
      </c:lineChart>
      <c:catAx>
        <c:axId val="23571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7" b="1" i="0" baseline="0">
                <a:latin typeface="Calibri" panose="020F0502020204030204" pitchFamily="34" charset="0"/>
              </a:defRPr>
            </a:pPr>
            <a:endParaRPr lang="en-US"/>
          </a:p>
        </c:txPr>
        <c:crossAx val="235717776"/>
        <c:crosses val="autoZero"/>
        <c:auto val="0"/>
        <c:lblAlgn val="ctr"/>
        <c:lblOffset val="100"/>
        <c:noMultiLvlLbl val="0"/>
      </c:catAx>
      <c:valAx>
        <c:axId val="235717776"/>
        <c:scaling>
          <c:orientation val="minMax"/>
          <c:max val="3000"/>
          <c:min val="1800"/>
        </c:scaling>
        <c:delete val="1"/>
        <c:axPos val="l"/>
        <c:numFmt formatCode="#,##0" sourceLinked="1"/>
        <c:majorTickMark val="out"/>
        <c:minorTickMark val="none"/>
        <c:tickLblPos val="nextTo"/>
        <c:crossAx val="235717216"/>
        <c:crosses val="autoZero"/>
        <c:crossBetween val="between"/>
      </c:valAx>
      <c:valAx>
        <c:axId val="239033120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>
            <a:solidFill>
              <a:srgbClr val="0070C0">
                <a:alpha val="0"/>
              </a:srgbClr>
            </a:solidFill>
          </a:ln>
        </c:spPr>
        <c:txPr>
          <a:bodyPr/>
          <a:lstStyle/>
          <a:p>
            <a:pPr>
              <a:defRPr sz="1500" baseline="0">
                <a:noFill/>
              </a:defRPr>
            </a:pPr>
            <a:endParaRPr lang="en-US"/>
          </a:p>
        </c:txPr>
        <c:crossAx val="239033680"/>
        <c:crosses val="max"/>
        <c:crossBetween val="between"/>
      </c:valAx>
      <c:catAx>
        <c:axId val="2390336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9033120"/>
        <c:crosses val="autoZero"/>
        <c:auto val="1"/>
        <c:lblAlgn val="ctr"/>
        <c:lblOffset val="100"/>
        <c:noMultiLvlLbl val="0"/>
      </c:catAx>
      <c:spPr>
        <a:noFill/>
        <a:ln w="25369">
          <a:noFill/>
        </a:ln>
      </c:spPr>
    </c:plotArea>
    <c:plotVisOnly val="1"/>
    <c:dispBlanksAs val="zero"/>
    <c:showDLblsOverMax val="0"/>
  </c:chart>
  <c:txPr>
    <a:bodyPr/>
    <a:lstStyle/>
    <a:p>
      <a:pPr>
        <a:defRPr sz="1797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Billion Sticks variation- China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846174248684641"/>
          <c:y val="7.4645223419862156E-2"/>
          <c:w val="0.76171703607113805"/>
          <c:h val="0.82861088559587803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Foglio1!$A$3</c:f>
              <c:strCache>
                <c:ptCount val="1"/>
                <c:pt idx="0">
                  <c:v>Variation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967D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F4CE-4AE2-80D3-E70E64D7DB8D}"/>
              </c:ext>
            </c:extLst>
          </c:dPt>
          <c:dPt>
            <c:idx val="1"/>
            <c:invertIfNegative val="0"/>
            <c:bubble3D val="0"/>
            <c:spPr>
              <a:solidFill>
                <a:srgbClr val="FF967D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F4CE-4AE2-80D3-E70E64D7DB8D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F4CE-4AE2-80D3-E70E64D7DB8D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F4CE-4AE2-80D3-E70E64D7DB8D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F4CE-4AE2-80D3-E70E64D7DB8D}"/>
              </c:ext>
            </c:extLst>
          </c:dPt>
          <c:dPt>
            <c:idx val="5"/>
            <c:invertIfNegative val="0"/>
            <c:bubble3D val="0"/>
            <c:spPr>
              <a:solidFill>
                <a:srgbClr val="FF967D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F4CE-4AE2-80D3-E70E64D7DB8D}"/>
              </c:ext>
            </c:extLst>
          </c:dPt>
          <c:dLbls>
            <c:dLbl>
              <c:idx val="2"/>
              <c:layout>
                <c:manualLayout>
                  <c:x val="1.3620937461557049E-3"/>
                  <c:y val="0.4950184212331799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CE-4AE2-80D3-E70E64D7DB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97" baseline="0"/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Foglio1!$B$1:$G$1</c:f>
              <c:strCach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strCache>
            </c:strRef>
          </c:cat>
          <c:val>
            <c:numRef>
              <c:f>Foglio1!$B$3:$G$3</c:f>
              <c:numCache>
                <c:formatCode>0</c:formatCode>
                <c:ptCount val="5"/>
                <c:pt idx="0">
                  <c:v>-9</c:v>
                </c:pt>
                <c:pt idx="1">
                  <c:v>-9</c:v>
                </c:pt>
                <c:pt idx="2">
                  <c:v>30</c:v>
                </c:pt>
                <c:pt idx="3">
                  <c:v>21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4CE-4AE2-80D3-E70E64D7DB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4"/>
        <c:axId val="239038160"/>
        <c:axId val="239037600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036480"/>
        <c:axId val="239037040"/>
        <c:extLst>
          <c:ext xmlns:c15="http://schemas.microsoft.com/office/drawing/2012/chart" uri="{02D57815-91ED-43cb-92C2-25804820EDAC}">
            <c15:filteredLineSeries>
              <c15:ser>
                <c:idx val="1"/>
                <c:order val="0"/>
                <c:tx>
                  <c:strRef>
                    <c:extLst>
                      <c:ext uri="{02D57815-91ED-43cb-92C2-25804820EDAC}">
                        <c15:formulaRef>
                          <c15:sqref>Foglio1!$A$2</c15:sqref>
                        </c15:formulaRef>
                      </c:ext>
                    </c:extLst>
                    <c:strCache>
                      <c:ptCount val="1"/>
                      <c:pt idx="0">
                        <c:v>Prod. Tot.</c:v>
                      </c:pt>
                    </c:strCache>
                  </c:strRef>
                </c:tx>
                <c:spPr>
                  <a:ln w="76082">
                    <a:solidFill>
                      <a:schemeClr val="accent1">
                        <a:lumMod val="75000"/>
                      </a:schemeClr>
                    </a:solidFill>
                  </a:ln>
                </c:spPr>
                <c:marker>
                  <c:symbol val="square"/>
                  <c:size val="2"/>
                </c:marker>
                <c:dLbls>
                  <c:spPr>
                    <a:noFill/>
                    <a:ln w="25369">
                      <a:noFill/>
                    </a:ln>
                  </c:spPr>
                  <c:txPr>
                    <a:bodyPr/>
                    <a:lstStyle/>
                    <a:p>
                      <a:pPr>
                        <a:defRPr sz="1400" i="1" baseline="0">
                          <a:latin typeface="Calibri" panose="020F0502020204030204" pitchFamily="34" charset="0"/>
                        </a:defRPr>
                      </a:pPr>
                      <a:endParaRPr lang="en-US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0"/>
                    </c:ext>
                  </c:extLst>
                </c:dLbls>
                <c:trendline>
                  <c:spPr>
                    <a:ln w="31750">
                      <a:solidFill>
                        <a:srgbClr val="0070C0"/>
                      </a:solidFill>
                      <a:tailEnd type="arrow"/>
                    </a:ln>
                  </c:spPr>
                  <c:trendlineType val="linear"/>
                  <c:dispRSqr val="0"/>
                  <c:dispEq val="0"/>
                </c:trendline>
                <c:cat>
                  <c:strRef>
                    <c:extLst>
                      <c:ext uri="{02D57815-91ED-43cb-92C2-25804820EDAC}">
                        <c15:formulaRef>
                          <c15:sqref>Foglio1!$B$1:$G$1</c15:sqref>
                        </c15:formulaRef>
                      </c:ext>
                    </c:extLst>
                    <c:strCache>
                      <c:ptCount val="5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Foglio1!$B$2:$G$2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0">
                        <c:v>2348</c:v>
                      </c:pt>
                      <c:pt idx="1">
                        <c:v>2339</c:v>
                      </c:pt>
                      <c:pt idx="2">
                        <c:v>2369</c:v>
                      </c:pt>
                      <c:pt idx="3">
                        <c:v>2390</c:v>
                      </c:pt>
                      <c:pt idx="4">
                        <c:v>2414</c:v>
                      </c:pt>
                    </c:numCache>
                  </c:numRef>
                </c:val>
                <c:smooth val="1"/>
                <c:extLst>
                  <c:ext xmlns:c16="http://schemas.microsoft.com/office/drawing/2014/chart" uri="{C3380CC4-5D6E-409C-BE32-E72D297353CC}">
                    <c16:uniqueId val="{0000000E-F4CE-4AE2-80D3-E70E64D7DB8D}"/>
                  </c:ext>
                </c:extLst>
              </c15:ser>
            </c15:filteredLineSeries>
          </c:ext>
        </c:extLst>
      </c:lineChart>
      <c:catAx>
        <c:axId val="239036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97" b="1" i="0" baseline="0">
                <a:latin typeface="Calibri" panose="020F0502020204030204" pitchFamily="34" charset="0"/>
              </a:defRPr>
            </a:pPr>
            <a:endParaRPr lang="en-US"/>
          </a:p>
        </c:txPr>
        <c:crossAx val="239037040"/>
        <c:crosses val="autoZero"/>
        <c:auto val="0"/>
        <c:lblAlgn val="ctr"/>
        <c:lblOffset val="100"/>
        <c:noMultiLvlLbl val="0"/>
      </c:catAx>
      <c:valAx>
        <c:axId val="239037040"/>
        <c:scaling>
          <c:orientation val="minMax"/>
          <c:max val="3000"/>
          <c:min val="1800"/>
        </c:scaling>
        <c:delete val="1"/>
        <c:axPos val="l"/>
        <c:numFmt formatCode="#,##0" sourceLinked="1"/>
        <c:majorTickMark val="out"/>
        <c:minorTickMark val="none"/>
        <c:tickLblPos val="nextTo"/>
        <c:crossAx val="239036480"/>
        <c:crosses val="autoZero"/>
        <c:crossBetween val="between"/>
      </c:valAx>
      <c:valAx>
        <c:axId val="239037600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ln>
            <a:solidFill>
              <a:srgbClr val="0070C0">
                <a:alpha val="0"/>
              </a:srgbClr>
            </a:solidFill>
          </a:ln>
        </c:spPr>
        <c:txPr>
          <a:bodyPr/>
          <a:lstStyle/>
          <a:p>
            <a:pPr>
              <a:defRPr sz="1500" baseline="0">
                <a:noFill/>
              </a:defRPr>
            </a:pPr>
            <a:endParaRPr lang="en-US"/>
          </a:p>
        </c:txPr>
        <c:crossAx val="239038160"/>
        <c:crosses val="max"/>
        <c:crossBetween val="between"/>
      </c:valAx>
      <c:catAx>
        <c:axId val="2390381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9037600"/>
        <c:crosses val="autoZero"/>
        <c:auto val="1"/>
        <c:lblAlgn val="ctr"/>
        <c:lblOffset val="100"/>
        <c:noMultiLvlLbl val="0"/>
      </c:catAx>
      <c:spPr>
        <a:noFill/>
        <a:ln w="25369">
          <a:noFill/>
        </a:ln>
      </c:spPr>
    </c:plotArea>
    <c:plotVisOnly val="1"/>
    <c:dispBlanksAs val="zero"/>
    <c:showDLblsOverMax val="0"/>
  </c:chart>
  <c:txPr>
    <a:bodyPr/>
    <a:lstStyle/>
    <a:p>
      <a:pPr>
        <a:defRPr sz="1797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535158470154734E-2"/>
          <c:y val="2.2796934584198205E-2"/>
          <c:w val="0.95595003276945489"/>
          <c:h val="0.937128444068505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Foglio1!$B$1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88B-456D-8D62-D71E99B39A08}"/>
              </c:ext>
            </c:extLst>
          </c:dPt>
          <c:dPt>
            <c:idx val="1"/>
            <c:invertIfNegative val="0"/>
            <c:bubble3D val="0"/>
            <c:explosion val="23"/>
            <c:extLst>
              <c:ext xmlns:c16="http://schemas.microsoft.com/office/drawing/2014/chart" uri="{C3380CC4-5D6E-409C-BE32-E72D297353CC}">
                <c16:uniqueId val="{00000003-688B-456D-8D62-D71E99B39A08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88B-456D-8D62-D71E99B39A0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88B-456D-8D62-D71E99B39A0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688B-456D-8D62-D71E99B39A0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688B-456D-8D62-D71E99B39A0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688B-456D-8D62-D71E99B39A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Foglio1!$A$2:$A$11</c:f>
              <c:strCache>
                <c:ptCount val="10"/>
                <c:pt idx="0">
                  <c:v>CPRC</c:v>
                </c:pt>
                <c:pt idx="1">
                  <c:v>Indonesia</c:v>
                </c:pt>
                <c:pt idx="2">
                  <c:v>Russia</c:v>
                </c:pt>
                <c:pt idx="3">
                  <c:v>US</c:v>
                </c:pt>
                <c:pt idx="4">
                  <c:v>Poland</c:v>
                </c:pt>
                <c:pt idx="5">
                  <c:v>Turkey</c:v>
                </c:pt>
                <c:pt idx="6">
                  <c:v>Vietnam</c:v>
                </c:pt>
                <c:pt idx="7">
                  <c:v>Pakistan</c:v>
                </c:pt>
                <c:pt idx="8">
                  <c:v>Egypt</c:v>
                </c:pt>
                <c:pt idx="9">
                  <c:v>Philipines</c:v>
                </c:pt>
              </c:strCache>
            </c:strRef>
          </c:cat>
          <c:val>
            <c:numRef>
              <c:f>Foglio1!$B$2:$B$11</c:f>
              <c:numCache>
                <c:formatCode>0</c:formatCode>
                <c:ptCount val="10"/>
                <c:pt idx="0">
                  <c:v>2413.6999999999998</c:v>
                </c:pt>
                <c:pt idx="1">
                  <c:v>238.5</c:v>
                </c:pt>
                <c:pt idx="2" formatCode="#,##0_);\(#,##0\)">
                  <c:v>229.6</c:v>
                </c:pt>
                <c:pt idx="3">
                  <c:v>223.2</c:v>
                </c:pt>
                <c:pt idx="4">
                  <c:v>159.30000000000001</c:v>
                </c:pt>
                <c:pt idx="5">
                  <c:v>118.9</c:v>
                </c:pt>
                <c:pt idx="6">
                  <c:v>98</c:v>
                </c:pt>
                <c:pt idx="7">
                  <c:v>95</c:v>
                </c:pt>
                <c:pt idx="8">
                  <c:v>93.4</c:v>
                </c:pt>
                <c:pt idx="9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88B-456D-8D62-D71E99B39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035022591"/>
        <c:axId val="1435005599"/>
      </c:barChart>
      <c:catAx>
        <c:axId val="20350225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005599"/>
        <c:crosses val="autoZero"/>
        <c:auto val="1"/>
        <c:lblAlgn val="ctr"/>
        <c:lblOffset val="100"/>
        <c:noMultiLvlLbl val="0"/>
      </c:catAx>
      <c:valAx>
        <c:axId val="1435005599"/>
        <c:scaling>
          <c:orientation val="minMax"/>
          <c:max val="2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502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594616195024039"/>
          <c:y val="1.5916553091039846E-2"/>
          <c:w val="0.78752731575687873"/>
          <c:h val="0.76503759398496229"/>
        </c:manualLayout>
      </c:layout>
      <c:barChart>
        <c:barDir val="col"/>
        <c:grouping val="stacked"/>
        <c:varyColors val="0"/>
        <c:ser>
          <c:idx val="5"/>
          <c:order val="0"/>
          <c:tx>
            <c:strRef>
              <c:f>Sheet1!$A$2</c:f>
              <c:strCache>
                <c:ptCount val="1"/>
                <c:pt idx="0">
                  <c:v>Flue Cured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accent6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6">
                  <a:shade val="95000"/>
                </a:schemeClr>
              </a:contourClr>
            </a:sp3d>
          </c:spPr>
          <c:invertIfNegative val="0"/>
          <c:cat>
            <c:strRef>
              <c:f>Sheet1!$B$1:$O$1</c:f>
              <c:strCache>
                <c:ptCount val="10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22</c:v>
                </c:pt>
                <c:pt idx="9">
                  <c:v>23E</c:v>
                </c:pt>
              </c:strCache>
            </c:strRef>
          </c:cat>
          <c:val>
            <c:numRef>
              <c:f>Sheet1!$B$2:$O$2</c:f>
              <c:numCache>
                <c:formatCode>General</c:formatCode>
                <c:ptCount val="10"/>
                <c:pt idx="0">
                  <c:v>4548</c:v>
                </c:pt>
                <c:pt idx="1">
                  <c:v>4270</c:v>
                </c:pt>
                <c:pt idx="2">
                  <c:v>3873</c:v>
                </c:pt>
                <c:pt idx="3">
                  <c:v>3846</c:v>
                </c:pt>
                <c:pt idx="4">
                  <c:v>3639</c:v>
                </c:pt>
                <c:pt idx="5">
                  <c:v>3625</c:v>
                </c:pt>
                <c:pt idx="6">
                  <c:v>3406</c:v>
                </c:pt>
                <c:pt idx="7">
                  <c:v>3472</c:v>
                </c:pt>
                <c:pt idx="8">
                  <c:v>3486</c:v>
                </c:pt>
                <c:pt idx="9">
                  <c:v>3864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EF-483C-90E8-C6F914460720}"/>
            </c:ext>
          </c:extLst>
        </c:ser>
        <c:ser>
          <c:idx val="6"/>
          <c:order val="1"/>
          <c:tx>
            <c:strRef>
              <c:f>Sheet1!$A$3</c:f>
              <c:strCache>
                <c:ptCount val="1"/>
                <c:pt idx="0">
                  <c:v>Burley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1">
                  <a:lumMod val="60000"/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p3d contourW="9525">
              <a:contourClr>
                <a:schemeClr val="accent1">
                  <a:lumMod val="60000"/>
                  <a:shade val="95000"/>
                </a:schemeClr>
              </a:contourClr>
            </a:sp3d>
          </c:spPr>
          <c:invertIfNegative val="0"/>
          <c:cat>
            <c:strRef>
              <c:f>Sheet1!$B$1:$O$1</c:f>
              <c:strCache>
                <c:ptCount val="10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  <c:pt idx="6">
                  <c:v>20</c:v>
                </c:pt>
                <c:pt idx="7">
                  <c:v>21</c:v>
                </c:pt>
                <c:pt idx="8">
                  <c:v>22</c:v>
                </c:pt>
                <c:pt idx="9">
                  <c:v>23E</c:v>
                </c:pt>
              </c:strCache>
            </c:strRef>
          </c:cat>
          <c:val>
            <c:numRef>
              <c:f>Sheet1!$B$3:$O$3</c:f>
              <c:numCache>
                <c:formatCode>General</c:formatCode>
                <c:ptCount val="10"/>
                <c:pt idx="0">
                  <c:v>738</c:v>
                </c:pt>
                <c:pt idx="1">
                  <c:v>644</c:v>
                </c:pt>
                <c:pt idx="2">
                  <c:v>580</c:v>
                </c:pt>
                <c:pt idx="3">
                  <c:v>514</c:v>
                </c:pt>
                <c:pt idx="4">
                  <c:v>590</c:v>
                </c:pt>
                <c:pt idx="5">
                  <c:v>541</c:v>
                </c:pt>
                <c:pt idx="6">
                  <c:v>443</c:v>
                </c:pt>
                <c:pt idx="7">
                  <c:v>398</c:v>
                </c:pt>
                <c:pt idx="8">
                  <c:v>353</c:v>
                </c:pt>
                <c:pt idx="9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EF-483C-90E8-C6F9144607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0511968"/>
        <c:axId val="240512528"/>
      </c:barChart>
      <c:catAx>
        <c:axId val="24051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512528"/>
        <c:crosses val="autoZero"/>
        <c:auto val="1"/>
        <c:lblAlgn val="ctr"/>
        <c:lblOffset val="100"/>
        <c:noMultiLvlLbl val="0"/>
      </c:catAx>
      <c:valAx>
        <c:axId val="24051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bg1"/>
                    </a:solidFill>
                  </a:rPr>
                  <a:t>Million kg</a:t>
                </a:r>
              </a:p>
            </c:rich>
          </c:tx>
          <c:layout>
            <c:manualLayout>
              <c:xMode val="edge"/>
              <c:yMode val="edge"/>
              <c:x val="2.5157408724483205E-2"/>
              <c:y val="0.164106844017527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51196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60229189141777062"/>
          <c:y val="0.88399290491007609"/>
          <c:w val="0.28645113065854633"/>
          <c:h val="5.4860666222987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20205017758625"/>
          <c:y val="3.7727086223403219E-2"/>
          <c:w val="0.88047252409548349"/>
          <c:h val="0.731660231660231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967D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Sheet1!$B$1:$AB$1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2023E</c:v>
                </c:pt>
              </c:strCache>
            </c:strRef>
          </c:cat>
          <c:val>
            <c:numRef>
              <c:f>Sheet1!$B$2:$AB$2</c:f>
              <c:numCache>
                <c:formatCode>General</c:formatCode>
                <c:ptCount val="10"/>
                <c:pt idx="0">
                  <c:v>2320</c:v>
                </c:pt>
                <c:pt idx="1">
                  <c:v>2248</c:v>
                </c:pt>
                <c:pt idx="2">
                  <c:v>2108</c:v>
                </c:pt>
                <c:pt idx="3">
                  <c:v>1883</c:v>
                </c:pt>
                <c:pt idx="4">
                  <c:v>1748</c:v>
                </c:pt>
                <c:pt idx="5">
                  <c:v>1705</c:v>
                </c:pt>
                <c:pt idx="6">
                  <c:v>1743</c:v>
                </c:pt>
                <c:pt idx="7">
                  <c:v>1743</c:v>
                </c:pt>
                <c:pt idx="8">
                  <c:v>1853</c:v>
                </c:pt>
                <c:pt idx="9">
                  <c:v>1933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92-4868-8B20-3C42F74D2621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Others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Sheet1!$B$1:$AB$1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2023E</c:v>
                </c:pt>
              </c:strCache>
            </c:strRef>
          </c:cat>
          <c:val>
            <c:numRef>
              <c:f>Sheet1!$B$3:$AB$3</c:f>
              <c:numCache>
                <c:formatCode>0</c:formatCode>
                <c:ptCount val="10"/>
                <c:pt idx="0">
                  <c:v>183.6</c:v>
                </c:pt>
                <c:pt idx="1">
                  <c:v>185</c:v>
                </c:pt>
                <c:pt idx="2">
                  <c:v>183.7</c:v>
                </c:pt>
                <c:pt idx="3">
                  <c:v>182.5</c:v>
                </c:pt>
                <c:pt idx="4">
                  <c:v>184.8</c:v>
                </c:pt>
                <c:pt idx="5">
                  <c:v>186.8</c:v>
                </c:pt>
                <c:pt idx="6">
                  <c:v>173</c:v>
                </c:pt>
                <c:pt idx="7">
                  <c:v>179.7</c:v>
                </c:pt>
                <c:pt idx="8">
                  <c:v>176</c:v>
                </c:pt>
                <c:pt idx="9">
                  <c:v>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92-4868-8B20-3C42F74D2621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Exporters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Sheet1!$B$1:$AB$1</c:f>
              <c:strCach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2023E</c:v>
                </c:pt>
              </c:strCache>
            </c:strRef>
          </c:cat>
          <c:val>
            <c:numRef>
              <c:f>Sheet1!$B$4:$AB$4</c:f>
              <c:numCache>
                <c:formatCode>0</c:formatCode>
                <c:ptCount val="10"/>
                <c:pt idx="0">
                  <c:v>2044</c:v>
                </c:pt>
                <c:pt idx="1">
                  <c:v>1837</c:v>
                </c:pt>
                <c:pt idx="2">
                  <c:v>1581.4</c:v>
                </c:pt>
                <c:pt idx="3">
                  <c:v>1780.8</c:v>
                </c:pt>
                <c:pt idx="4">
                  <c:v>1706</c:v>
                </c:pt>
                <c:pt idx="5">
                  <c:v>1732.5</c:v>
                </c:pt>
                <c:pt idx="6">
                  <c:v>1489.4</c:v>
                </c:pt>
                <c:pt idx="7">
                  <c:v>1550</c:v>
                </c:pt>
                <c:pt idx="8">
                  <c:v>1457</c:v>
                </c:pt>
                <c:pt idx="9">
                  <c:v>1750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92-4868-8B20-3C42F74D26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0514208"/>
        <c:axId val="240514768"/>
      </c:barChart>
      <c:catAx>
        <c:axId val="24051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514768"/>
        <c:crosses val="autoZero"/>
        <c:auto val="1"/>
        <c:lblAlgn val="ctr"/>
        <c:lblOffset val="100"/>
        <c:noMultiLvlLbl val="0"/>
      </c:catAx>
      <c:valAx>
        <c:axId val="240514768"/>
        <c:scaling>
          <c:orientation val="minMax"/>
          <c:max val="5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>
                    <a:solidFill>
                      <a:schemeClr val="bg1"/>
                    </a:solidFill>
                  </a:rPr>
                  <a:t>Million Kg</a:t>
                </a:r>
              </a:p>
            </c:rich>
          </c:tx>
          <c:layout>
            <c:manualLayout>
              <c:xMode val="edge"/>
              <c:yMode val="edge"/>
              <c:x val="1.7789014905246935E-2"/>
              <c:y val="0.328185268662978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0514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0363194688281516"/>
          <c:y val="0.82829800121138708"/>
          <c:w val="0.27550260580083719"/>
          <c:h val="0.170612727379300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40000"/>
            <a:lumOff val="60000"/>
          </a:schemeClr>
        </a:solidFill>
        <a:round/>
      </a:ln>
    </cs:spPr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0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0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0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0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0.80543</cdr:x>
      <cdr:y>0.24104</cdr:y>
    </cdr:from>
    <cdr:to>
      <cdr:x>0.85746</cdr:x>
      <cdr:y>0.29705</cdr:y>
    </cdr:to>
    <cdr:sp macro="" textlink="">
      <cdr:nvSpPr>
        <cdr:cNvPr id="12" name="CasellaDiTesto 1"/>
        <cdr:cNvSpPr txBox="1"/>
      </cdr:nvSpPr>
      <cdr:spPr>
        <a:xfrm xmlns:a="http://schemas.openxmlformats.org/drawingml/2006/main">
          <a:off x="8374549" y="1278882"/>
          <a:ext cx="541020" cy="2971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610" cy="53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t" anchorCtr="0" compatLnSpc="1">
            <a:prstTxWarp prst="textNoShape">
              <a:avLst/>
            </a:prstTxWarp>
          </a:bodyPr>
          <a:lstStyle>
            <a:lvl1pPr defTabSz="913129" eaLnBrk="1" hangingPunct="1">
              <a:defRPr sz="13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264" y="0"/>
            <a:ext cx="2903869" cy="53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t" anchorCtr="0" compatLnSpc="1">
            <a:prstTxWarp prst="textNoShape">
              <a:avLst/>
            </a:prstTxWarp>
          </a:bodyPr>
          <a:lstStyle>
            <a:lvl1pPr algn="r" defTabSz="913129" eaLnBrk="1" hangingPunct="1">
              <a:defRPr sz="13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8614"/>
            <a:ext cx="2981610" cy="45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b" anchorCtr="0" compatLnSpc="1">
            <a:prstTxWarp prst="textNoShape">
              <a:avLst/>
            </a:prstTxWarp>
          </a:bodyPr>
          <a:lstStyle>
            <a:lvl1pPr defTabSz="913129" eaLnBrk="1" hangingPunct="1">
              <a:defRPr sz="13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264" y="9438614"/>
            <a:ext cx="2903869" cy="45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b" anchorCtr="0" compatLnSpc="1">
            <a:prstTxWarp prst="textNoShape">
              <a:avLst/>
            </a:prstTxWarp>
          </a:bodyPr>
          <a:lstStyle>
            <a:lvl1pPr algn="r" defTabSz="913129" eaLnBrk="1" hangingPunct="1">
              <a:defRPr sz="1300"/>
            </a:lvl1pPr>
          </a:lstStyle>
          <a:p>
            <a:fld id="{6A4A157B-2009-49AE-8B23-6D0BCD0DB96B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6547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55697" cy="49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t" anchorCtr="0" compatLnSpc="1">
            <a:prstTxWarp prst="textNoShape">
              <a:avLst/>
            </a:prstTxWarp>
          </a:bodyPr>
          <a:lstStyle>
            <a:lvl1pPr defTabSz="913129" eaLnBrk="1" hangingPunct="1">
              <a:defRPr sz="13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2680" y="0"/>
            <a:ext cx="2955697" cy="49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t" anchorCtr="0" compatLnSpc="1">
            <a:prstTxWarp prst="textNoShape">
              <a:avLst/>
            </a:prstTxWarp>
          </a:bodyPr>
          <a:lstStyle>
            <a:lvl1pPr algn="r" defTabSz="913129" eaLnBrk="1" hangingPunct="1">
              <a:defRPr sz="13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188" y="744538"/>
            <a:ext cx="6611937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381" y="4711613"/>
            <a:ext cx="5457139" cy="4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1689"/>
            <a:ext cx="2955697" cy="49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b" anchorCtr="0" compatLnSpc="1">
            <a:prstTxWarp prst="textNoShape">
              <a:avLst/>
            </a:prstTxWarp>
          </a:bodyPr>
          <a:lstStyle>
            <a:lvl1pPr defTabSz="913129" eaLnBrk="1" hangingPunct="1">
              <a:defRPr sz="1300">
                <a:latin typeface="Tahoma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2680" y="9421689"/>
            <a:ext cx="2955697" cy="49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2" tIns="45721" rIns="91442" bIns="45721" numCol="1" anchor="b" anchorCtr="0" compatLnSpc="1">
            <a:prstTxWarp prst="textNoShape">
              <a:avLst/>
            </a:prstTxWarp>
          </a:bodyPr>
          <a:lstStyle>
            <a:lvl1pPr algn="r" defTabSz="913129" eaLnBrk="1" hangingPunct="1">
              <a:defRPr sz="1300"/>
            </a:lvl1pPr>
          </a:lstStyle>
          <a:p>
            <a:fld id="{391A2EC6-4D6D-481D-AD80-306C0D8222E2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3767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4000" i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C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6B6D-E966-4C97-A21F-A909CD28D75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11/2/2023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6A16B-5267-4A25-953C-24347AB59EF7}" type="slidenum">
              <a:rPr lang="en-US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48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16B6D-E966-4C97-A21F-A909CD28D75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11/2/2023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6A16B-5267-4A25-953C-24347AB59EF7}" type="slidenum">
              <a:rPr lang="en-US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5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1143000"/>
            <a:ext cx="10363200" cy="2438400"/>
          </a:xfrm>
        </p:spPr>
        <p:txBody>
          <a:bodyPr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noProof="0"/>
              <a:t>Fare clic per modificare lo stile del titolo</a:t>
            </a:r>
            <a:endParaRPr lang="en-US" noProof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6B6D-E966-4C97-A21F-A909CD28D75F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11/2/2023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6A16B-5267-4A25-953C-24347AB59EF7}" type="slidenum">
              <a:rPr lang="en-US" alt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47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BAE97-1438-41C8-BFF4-0569FB1CF57B}" type="datetime1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02/11/2023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A082-C6EE-4022-9C6B-1FC5ADE5D5B9}" type="slidenum">
              <a:rPr lang="it-IT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0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61C9CA3-F4E6-4E51-812B-7C842C9F7761}" type="slidenum">
              <a:rPr lang="it-IT" altLang="it-IT" smtClean="0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8581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92C7E92F-0408-484C-B02A-56AAFBE2E2A5}" type="slidenum">
              <a:rPr lang="it-IT" altLang="it-IT" smtClean="0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217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73074" y="758952"/>
            <a:ext cx="5044271" cy="356616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73074" y="4455621"/>
            <a:ext cx="5044271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2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23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02169" y="155578"/>
            <a:ext cx="1148503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F16B6D-E966-4C97-A21F-A909CD28D75F}" type="datetimeFigureOut">
              <a:rPr lang="en-US" smtClean="0">
                <a:solidFill>
                  <a:srgbClr val="000000">
                    <a:tint val="75000"/>
                  </a:srgbClr>
                </a:solidFill>
                <a:cs typeface="Arial" panose="020B0604020202020204" pitchFamily="34" charset="0"/>
              </a:rPr>
              <a:pPr>
                <a:defRPr/>
              </a:pPr>
              <a:t>11/2/2023</a:t>
            </a:fld>
            <a:endParaRPr lang="en-US">
              <a:solidFill>
                <a:srgbClr val="0000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326A16B-5267-4A25-953C-24347AB59EF7}" type="slidenum">
              <a:rPr lang="en-US" altLang="en-US" smtClean="0">
                <a:solidFill>
                  <a:srgbClr val="000000">
                    <a:tint val="75000"/>
                  </a:srgb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>
                  <a:tint val="75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468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8" r:id="rId5"/>
    <p:sldLayoutId id="2147483910" r:id="rId6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287340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963" y="1846265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8313"/>
            <a:ext cx="996632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54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kern="1200" spc="-38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67866" indent="-67866" algn="l" rtl="0" eaLnBrk="0" fontAlgn="base" hangingPunct="0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6941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425054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4pPr>
      <a:lvl5pPr marL="698897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819426" y="-324228"/>
            <a:ext cx="7460428" cy="111264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UNITAB  Congress-Sofia, October, 2023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82140" y="1106230"/>
            <a:ext cx="591483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4"/>
              </a:buBlip>
              <a:defRPr sz="2800"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Raw Tobacco market: European and global </a:t>
            </a:r>
            <a:endParaRPr lang="en-US" altLang="it-IT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9EC3F6-C7C0-55FB-5110-8E1151BE1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657" y="5179115"/>
            <a:ext cx="200025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5156340"/>
              </p:ext>
            </p:extLst>
          </p:nvPr>
        </p:nvGraphicFramePr>
        <p:xfrm>
          <a:off x="802471" y="1552359"/>
          <a:ext cx="10397613" cy="5305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Tobacco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FCV&amp;BUR 10 Years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sp>
        <p:nvSpPr>
          <p:cNvPr id="3" name="CasellaDiTesto 1">
            <a:extLst>
              <a:ext uri="{FF2B5EF4-FFF2-40B4-BE49-F238E27FC236}">
                <a16:creationId xmlns:a16="http://schemas.microsoft.com/office/drawing/2014/main" id="{C7C63945-B281-9617-4279-229DA961020B}"/>
              </a:ext>
            </a:extLst>
          </p:cNvPr>
          <p:cNvSpPr txBox="1"/>
          <p:nvPr/>
        </p:nvSpPr>
        <p:spPr>
          <a:xfrm>
            <a:off x="10474037" y="1874628"/>
            <a:ext cx="1607128" cy="830230"/>
          </a:xfrm>
          <a:prstGeom prst="rect">
            <a:avLst/>
          </a:prstGeom>
          <a:noFill/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u="sng" dirty="0"/>
              <a:t>Crop 23 vs 22:</a:t>
            </a:r>
          </a:p>
          <a:p>
            <a:r>
              <a:rPr lang="en-US" sz="1800" dirty="0"/>
              <a:t>   +378  FCV</a:t>
            </a:r>
          </a:p>
          <a:p>
            <a:r>
              <a:rPr lang="en-US" sz="1800" dirty="0"/>
              <a:t>      +98 BUR</a:t>
            </a:r>
          </a:p>
          <a:p>
            <a:endParaRPr lang="en-US" sz="1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339C98-9ED4-041D-E22A-8410AC31CC56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271040"/>
              </p:ext>
            </p:extLst>
          </p:nvPr>
        </p:nvGraphicFramePr>
        <p:xfrm>
          <a:off x="1073160" y="1399309"/>
          <a:ext cx="9768590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Tobacco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Flue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Cured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27F69E-9533-616C-A13F-ABE1295D20BE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446229"/>
              </p:ext>
            </p:extLst>
          </p:nvPr>
        </p:nvGraphicFramePr>
        <p:xfrm>
          <a:off x="1338975" y="1657920"/>
          <a:ext cx="9606116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>
                <a:solidFill>
                  <a:srgbClr val="FCFCFC"/>
                </a:solidFill>
              </a:rPr>
              <a:t>Flue </a:t>
            </a:r>
            <a:r>
              <a:rPr lang="it-IT" altLang="it-IT" sz="4000" b="1" kern="0" dirty="0" err="1">
                <a:solidFill>
                  <a:srgbClr val="FCFCFC"/>
                </a:solidFill>
              </a:rPr>
              <a:t>Cured</a:t>
            </a:r>
            <a:r>
              <a:rPr lang="it-IT" altLang="it-IT" sz="4000" b="1" kern="0" dirty="0">
                <a:solidFill>
                  <a:srgbClr val="FCFCFC"/>
                </a:solidFill>
              </a:rPr>
              <a:t> production</a:t>
            </a:r>
          </a:p>
          <a:p>
            <a:pPr algn="ctr" eaLnBrk="1" hangingPunct="1">
              <a:defRPr/>
            </a:pPr>
            <a:r>
              <a:rPr lang="it-IT" altLang="it-IT" sz="3200" b="1" kern="0" dirty="0" err="1">
                <a:solidFill>
                  <a:srgbClr val="FCFCFC"/>
                </a:solidFill>
              </a:rPr>
              <a:t>Exporters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0D20C9C-8C42-23E4-0F83-7D2B330B0C69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524000" y="27226"/>
            <a:ext cx="9559636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>
                <a:solidFill>
                  <a:srgbClr val="FCFCFC"/>
                </a:solidFill>
              </a:rPr>
              <a:t>Flue </a:t>
            </a:r>
            <a:r>
              <a:rPr lang="it-IT" altLang="it-IT" sz="4000" b="1" kern="0" dirty="0" err="1">
                <a:solidFill>
                  <a:srgbClr val="FCFCFC"/>
                </a:solidFill>
              </a:rPr>
              <a:t>Cured</a:t>
            </a:r>
            <a:r>
              <a:rPr lang="it-IT" altLang="it-IT" sz="4000" b="1" kern="0" dirty="0">
                <a:solidFill>
                  <a:srgbClr val="FCFCFC"/>
                </a:solidFill>
              </a:rPr>
              <a:t> production</a:t>
            </a:r>
          </a:p>
          <a:p>
            <a:pPr algn="ctr" eaLnBrk="1" hangingPunct="1">
              <a:defRPr/>
            </a:pPr>
            <a:r>
              <a:rPr lang="it-IT" altLang="it-IT" sz="3200" b="1" kern="0" dirty="0" err="1">
                <a:solidFill>
                  <a:srgbClr val="FCFCFC"/>
                </a:solidFill>
              </a:rPr>
              <a:t>Increases</a:t>
            </a:r>
            <a:r>
              <a:rPr lang="it-IT" altLang="it-IT" sz="3200" b="1" kern="0" dirty="0">
                <a:solidFill>
                  <a:srgbClr val="FCFCFC"/>
                </a:solidFill>
              </a:rPr>
              <a:t>/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Decreases</a:t>
            </a:r>
            <a:r>
              <a:rPr lang="it-IT" altLang="it-IT" sz="3200" b="1" kern="0" dirty="0">
                <a:solidFill>
                  <a:srgbClr val="FCFCFC"/>
                </a:solidFill>
              </a:rPr>
              <a:t> (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Exporters</a:t>
            </a:r>
            <a:r>
              <a:rPr lang="it-IT" altLang="it-IT" sz="3200" b="1" kern="0" dirty="0">
                <a:solidFill>
                  <a:srgbClr val="FCFCFC"/>
                </a:solidFill>
              </a:rPr>
              <a:t> Est.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crop</a:t>
            </a:r>
            <a:r>
              <a:rPr lang="it-IT" altLang="it-IT" sz="3200" b="1" kern="0" dirty="0">
                <a:solidFill>
                  <a:srgbClr val="FCFCFC"/>
                </a:solidFill>
              </a:rPr>
              <a:t> 23 vs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crop</a:t>
            </a:r>
            <a:r>
              <a:rPr lang="it-IT" altLang="it-IT" sz="3200" b="1" kern="0" dirty="0">
                <a:solidFill>
                  <a:srgbClr val="FCFCFC"/>
                </a:solidFill>
              </a:rPr>
              <a:t> 22)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3137589920"/>
              </p:ext>
            </p:extLst>
          </p:nvPr>
        </p:nvGraphicFramePr>
        <p:xfrm>
          <a:off x="1906138" y="1473959"/>
          <a:ext cx="8379724" cy="525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94224C-2A40-2A47-5732-CEAA1975C8EC}"/>
              </a:ext>
            </a:extLst>
          </p:cNvPr>
          <p:cNvSpPr txBox="1"/>
          <p:nvPr/>
        </p:nvSpPr>
        <p:spPr>
          <a:xfrm>
            <a:off x="10057262" y="2967335"/>
            <a:ext cx="190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+293 </a:t>
            </a:r>
            <a:r>
              <a:rPr lang="it-IT" dirty="0" err="1"/>
              <a:t>mill</a:t>
            </a:r>
            <a:r>
              <a:rPr lang="it-IT" dirty="0"/>
              <a:t> kg</a:t>
            </a: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BD05EE1-E66B-5585-0CC7-8D7B5965CAA0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812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7222786"/>
              </p:ext>
            </p:extLst>
          </p:nvPr>
        </p:nvGraphicFramePr>
        <p:xfrm>
          <a:off x="899410" y="1473200"/>
          <a:ext cx="9768590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>
                <a:solidFill>
                  <a:srgbClr val="FCFCFC"/>
                </a:solidFill>
              </a:rPr>
              <a:t>EU production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Flue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Cured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4BEE9FC-B108-465B-8219-7633CE93CE58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12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032"/>
            <a:ext cx="9144000" cy="7461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it-IT" sz="4000" b="1" i="1" dirty="0">
                <a:solidFill>
                  <a:srgbClr val="FCFCFC"/>
                </a:solidFill>
              </a:rPr>
              <a:t>World Unsold Stocks - Flue-Cured </a:t>
            </a:r>
            <a:br>
              <a:rPr lang="en-US" altLang="it-IT" sz="4000" b="1" i="1" dirty="0">
                <a:solidFill>
                  <a:srgbClr val="FCFCFC"/>
                </a:solidFill>
              </a:rPr>
            </a:br>
            <a:endParaRPr lang="fr-FR" altLang="it-IT" sz="2800" i="1" dirty="0">
              <a:solidFill>
                <a:srgbClr val="FCFCFC"/>
              </a:solidFill>
            </a:endParaRPr>
          </a:p>
        </p:txBody>
      </p: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787375"/>
              </p:ext>
            </p:extLst>
          </p:nvPr>
        </p:nvGraphicFramePr>
        <p:xfrm>
          <a:off x="1339063" y="1655740"/>
          <a:ext cx="8929497" cy="4879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Ovale 2">
            <a:extLst>
              <a:ext uri="{FF2B5EF4-FFF2-40B4-BE49-F238E27FC236}">
                <a16:creationId xmlns:a16="http://schemas.microsoft.com/office/drawing/2014/main" id="{4BE005F5-3B97-1932-A4D4-90E2109FF873}"/>
              </a:ext>
            </a:extLst>
          </p:cNvPr>
          <p:cNvSpPr/>
          <p:nvPr/>
        </p:nvSpPr>
        <p:spPr>
          <a:xfrm>
            <a:off x="8671983" y="5133975"/>
            <a:ext cx="558800" cy="2540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nettore 1 9">
            <a:extLst>
              <a:ext uri="{FF2B5EF4-FFF2-40B4-BE49-F238E27FC236}">
                <a16:creationId xmlns:a16="http://schemas.microsoft.com/office/drawing/2014/main" id="{71F7E067-F297-DF5A-CF91-BA9399C79906}"/>
              </a:ext>
            </a:extLst>
          </p:cNvPr>
          <p:cNvCxnSpPr>
            <a:cxnSpLocks/>
          </p:cNvCxnSpPr>
          <p:nvPr/>
        </p:nvCxnSpPr>
        <p:spPr>
          <a:xfrm>
            <a:off x="9225220" y="5251450"/>
            <a:ext cx="1442780" cy="127000"/>
          </a:xfrm>
          <a:prstGeom prst="line">
            <a:avLst/>
          </a:prstGeom>
          <a:ln>
            <a:solidFill>
              <a:srgbClr val="F03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06315C-3C94-0D52-8E01-62074886D877}"/>
              </a:ext>
            </a:extLst>
          </p:cNvPr>
          <p:cNvSpPr txBox="1"/>
          <p:nvPr/>
        </p:nvSpPr>
        <p:spPr>
          <a:xfrm>
            <a:off x="9908474" y="5385251"/>
            <a:ext cx="2233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Stocks close to the lowest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level of 2013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D699E48-B345-B75E-83DB-ADABD2F14205}"/>
              </a:ext>
            </a:extLst>
          </p:cNvPr>
          <p:cNvSpPr txBox="1"/>
          <p:nvPr/>
        </p:nvSpPr>
        <p:spPr>
          <a:xfrm>
            <a:off x="8666420" y="3661541"/>
            <a:ext cx="695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3486 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18F5B51-46B8-963E-DBDB-29CC2879DCD4}"/>
              </a:ext>
            </a:extLst>
          </p:cNvPr>
          <p:cNvSpPr/>
          <p:nvPr/>
        </p:nvSpPr>
        <p:spPr>
          <a:xfrm>
            <a:off x="8666420" y="3651791"/>
            <a:ext cx="558800" cy="2540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1 9">
            <a:extLst>
              <a:ext uri="{FF2B5EF4-FFF2-40B4-BE49-F238E27FC236}">
                <a16:creationId xmlns:a16="http://schemas.microsoft.com/office/drawing/2014/main" id="{082FE5C5-2482-4EF6-EC97-3D416326E2A7}"/>
              </a:ext>
            </a:extLst>
          </p:cNvPr>
          <p:cNvCxnSpPr>
            <a:cxnSpLocks/>
          </p:cNvCxnSpPr>
          <p:nvPr/>
        </p:nvCxnSpPr>
        <p:spPr>
          <a:xfrm flipV="1">
            <a:off x="9256269" y="3594641"/>
            <a:ext cx="1165089" cy="194187"/>
          </a:xfrm>
          <a:prstGeom prst="line">
            <a:avLst/>
          </a:prstGeom>
          <a:ln>
            <a:solidFill>
              <a:srgbClr val="F03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D2D542-956B-994F-204C-EBA2DEB97B5B}"/>
              </a:ext>
            </a:extLst>
          </p:cNvPr>
          <p:cNvSpPr txBox="1"/>
          <p:nvPr/>
        </p:nvSpPr>
        <p:spPr>
          <a:xfrm>
            <a:off x="10223409" y="3265608"/>
            <a:ext cx="2017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0000"/>
                </a:solidFill>
              </a:rPr>
              <a:t>E</a:t>
            </a:r>
            <a:r>
              <a:rPr lang="en-US" sz="1400" dirty="0" err="1">
                <a:solidFill>
                  <a:srgbClr val="FF0000"/>
                </a:solidFill>
              </a:rPr>
              <a:t>stimated</a:t>
            </a:r>
            <a:r>
              <a:rPr lang="en-US" sz="1400" dirty="0">
                <a:solidFill>
                  <a:srgbClr val="FF0000"/>
                </a:solidFill>
              </a:rPr>
              <a:t> crop 23 up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    +11%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E5B75B-CF9E-DDB2-D6FB-386614A96E8F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/>
      <p:bldP spid="9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713120"/>
              </p:ext>
            </p:extLst>
          </p:nvPr>
        </p:nvGraphicFramePr>
        <p:xfrm>
          <a:off x="1078984" y="1473200"/>
          <a:ext cx="9768590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Tobacco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Burley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 flipV="1">
            <a:off x="9383375" y="3186308"/>
            <a:ext cx="745067" cy="3894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9465733" y="3104042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+98</a:t>
            </a:r>
          </a:p>
        </p:txBody>
      </p:sp>
      <p:sp>
        <p:nvSpPr>
          <p:cNvPr id="8" name="Ovale 7"/>
          <p:cNvSpPr/>
          <p:nvPr/>
        </p:nvSpPr>
        <p:spPr>
          <a:xfrm>
            <a:off x="9082424" y="5505267"/>
            <a:ext cx="558800" cy="2540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ttore 1 9"/>
          <p:cNvCxnSpPr>
            <a:stCxn id="8" idx="5"/>
          </p:cNvCxnSpPr>
          <p:nvPr/>
        </p:nvCxnSpPr>
        <p:spPr>
          <a:xfrm>
            <a:off x="9559390" y="5722070"/>
            <a:ext cx="445901" cy="299664"/>
          </a:xfrm>
          <a:prstGeom prst="line">
            <a:avLst/>
          </a:prstGeom>
          <a:ln>
            <a:solidFill>
              <a:srgbClr val="F03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9465733" y="5983262"/>
            <a:ext cx="116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The lowest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4FAED1-8714-CC8F-EE22-EFB2913E9D99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6066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>
                <a:solidFill>
                  <a:srgbClr val="FCFCFC"/>
                </a:solidFill>
              </a:rPr>
              <a:t>Burley production</a:t>
            </a:r>
          </a:p>
          <a:p>
            <a:pPr algn="ctr" eaLnBrk="1" hangingPunct="1">
              <a:defRPr/>
            </a:pPr>
            <a:r>
              <a:rPr lang="it-IT" altLang="it-IT" sz="3200" b="1" kern="0" dirty="0" err="1">
                <a:solidFill>
                  <a:srgbClr val="FCFCFC"/>
                </a:solidFill>
              </a:rPr>
              <a:t>Increases</a:t>
            </a:r>
            <a:r>
              <a:rPr lang="it-IT" altLang="it-IT" sz="3200" b="1" kern="0" dirty="0">
                <a:solidFill>
                  <a:srgbClr val="FCFCFC"/>
                </a:solidFill>
              </a:rPr>
              <a:t>/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Decreases</a:t>
            </a:r>
            <a:r>
              <a:rPr lang="it-IT" altLang="it-IT" sz="3200" b="1" kern="0" dirty="0">
                <a:solidFill>
                  <a:srgbClr val="FCFCFC"/>
                </a:solidFill>
              </a:rPr>
              <a:t> (Est.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crop</a:t>
            </a:r>
            <a:r>
              <a:rPr lang="it-IT" altLang="it-IT" sz="3200" b="1" kern="0" dirty="0">
                <a:solidFill>
                  <a:srgbClr val="FCFCFC"/>
                </a:solidFill>
              </a:rPr>
              <a:t> 23 vs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crop</a:t>
            </a:r>
            <a:r>
              <a:rPr lang="it-IT" altLang="it-IT" sz="3200" b="1" kern="0" dirty="0">
                <a:solidFill>
                  <a:srgbClr val="FCFCFC"/>
                </a:solidFill>
              </a:rPr>
              <a:t> 22)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graphicFrame>
        <p:nvGraphicFramePr>
          <p:cNvPr id="9" name="Grafico 8"/>
          <p:cNvGraphicFramePr/>
          <p:nvPr>
            <p:extLst>
              <p:ext uri="{D42A27DB-BD31-4B8C-83A1-F6EECF244321}">
                <p14:modId xmlns:p14="http://schemas.microsoft.com/office/powerpoint/2010/main" val="3794176478"/>
              </p:ext>
            </p:extLst>
          </p:nvPr>
        </p:nvGraphicFramePr>
        <p:xfrm>
          <a:off x="1906138" y="1473959"/>
          <a:ext cx="8379724" cy="5254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1F121A-A995-886C-41D4-C3F78992729D}"/>
              </a:ext>
            </a:extLst>
          </p:cNvPr>
          <p:cNvSpPr txBox="1"/>
          <p:nvPr/>
        </p:nvSpPr>
        <p:spPr>
          <a:xfrm>
            <a:off x="9085712" y="2862560"/>
            <a:ext cx="190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+98 </a:t>
            </a:r>
            <a:r>
              <a:rPr lang="it-IT" dirty="0" err="1"/>
              <a:t>mill</a:t>
            </a:r>
            <a:r>
              <a:rPr lang="it-IT" dirty="0"/>
              <a:t> kg</a:t>
            </a: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E739566-1249-EB74-4979-5F75FAC9118B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2512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157587"/>
              </p:ext>
            </p:extLst>
          </p:nvPr>
        </p:nvGraphicFramePr>
        <p:xfrm>
          <a:off x="1693888" y="1782577"/>
          <a:ext cx="8974112" cy="4872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14032"/>
            <a:ext cx="9144000" cy="7461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it-IT" sz="4000" b="1" i="1" dirty="0">
                <a:solidFill>
                  <a:srgbClr val="FCFCFC"/>
                </a:solidFill>
              </a:rPr>
              <a:t>World Unsold Stocks - Burley </a:t>
            </a:r>
            <a:br>
              <a:rPr lang="en-US" altLang="it-IT" sz="4000" b="1" i="1" dirty="0">
                <a:solidFill>
                  <a:srgbClr val="FCFCFC"/>
                </a:solidFill>
              </a:rPr>
            </a:br>
            <a:endParaRPr lang="fr-FR" altLang="it-IT" sz="2800" i="1" dirty="0">
              <a:solidFill>
                <a:srgbClr val="FCFCFC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5F081F3A-5D1B-CFEC-C0C6-E28C79B08F7F}"/>
              </a:ext>
            </a:extLst>
          </p:cNvPr>
          <p:cNvSpPr/>
          <p:nvPr/>
        </p:nvSpPr>
        <p:spPr>
          <a:xfrm>
            <a:off x="8824383" y="5657850"/>
            <a:ext cx="558800" cy="2540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nettore 1 9">
            <a:extLst>
              <a:ext uri="{FF2B5EF4-FFF2-40B4-BE49-F238E27FC236}">
                <a16:creationId xmlns:a16="http://schemas.microsoft.com/office/drawing/2014/main" id="{8F98E6CD-74AC-D1B1-5ED2-35309240B301}"/>
              </a:ext>
            </a:extLst>
          </p:cNvPr>
          <p:cNvCxnSpPr>
            <a:cxnSpLocks/>
          </p:cNvCxnSpPr>
          <p:nvPr/>
        </p:nvCxnSpPr>
        <p:spPr>
          <a:xfrm>
            <a:off x="9383183" y="5819775"/>
            <a:ext cx="1290894" cy="85274"/>
          </a:xfrm>
          <a:prstGeom prst="line">
            <a:avLst/>
          </a:prstGeom>
          <a:ln>
            <a:solidFill>
              <a:srgbClr val="F03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E97DFB-9784-8417-F149-F326927D0FFA}"/>
              </a:ext>
            </a:extLst>
          </p:cNvPr>
          <p:cNvSpPr txBox="1"/>
          <p:nvPr/>
        </p:nvSpPr>
        <p:spPr>
          <a:xfrm>
            <a:off x="9819301" y="5862412"/>
            <a:ext cx="1934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The lowest stock level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7D08905-4C5E-67F5-591A-88D8A9D0D430}"/>
              </a:ext>
            </a:extLst>
          </p:cNvPr>
          <p:cNvSpPr/>
          <p:nvPr/>
        </p:nvSpPr>
        <p:spPr>
          <a:xfrm>
            <a:off x="8799770" y="4661086"/>
            <a:ext cx="558800" cy="25400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ttore 1 9">
            <a:extLst>
              <a:ext uri="{FF2B5EF4-FFF2-40B4-BE49-F238E27FC236}">
                <a16:creationId xmlns:a16="http://schemas.microsoft.com/office/drawing/2014/main" id="{32726ABE-3EC0-6BC1-684B-ABA6AD15DDC5}"/>
              </a:ext>
            </a:extLst>
          </p:cNvPr>
          <p:cNvCxnSpPr>
            <a:cxnSpLocks/>
          </p:cNvCxnSpPr>
          <p:nvPr/>
        </p:nvCxnSpPr>
        <p:spPr>
          <a:xfrm flipV="1">
            <a:off x="9385471" y="4481805"/>
            <a:ext cx="1165089" cy="194187"/>
          </a:xfrm>
          <a:prstGeom prst="line">
            <a:avLst/>
          </a:prstGeom>
          <a:ln>
            <a:solidFill>
              <a:srgbClr val="F033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C8B5DF9-0E8D-D4D9-B35B-FD6EDC68C3AC}"/>
              </a:ext>
            </a:extLst>
          </p:cNvPr>
          <p:cNvSpPr txBox="1"/>
          <p:nvPr/>
        </p:nvSpPr>
        <p:spPr>
          <a:xfrm>
            <a:off x="10535657" y="4293441"/>
            <a:ext cx="181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Crop 23 estimated to increase +28%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AFEC63-3773-9DAF-6476-7D690C530B8D}"/>
              </a:ext>
            </a:extLst>
          </p:cNvPr>
          <p:cNvSpPr txBox="1"/>
          <p:nvPr/>
        </p:nvSpPr>
        <p:spPr>
          <a:xfrm>
            <a:off x="8890564" y="4659861"/>
            <a:ext cx="6953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353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2B594D-6A60-A654-582A-60FB42582F29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08308" y="1156201"/>
            <a:ext cx="11393167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2600" u="sng" dirty="0"/>
              <a:t>European tobacco will continue to be important in the market</a:t>
            </a:r>
            <a:r>
              <a:rPr lang="en-US" sz="2600" dirty="0"/>
              <a:t>:</a:t>
            </a:r>
          </a:p>
          <a:p>
            <a:endParaRPr lang="en-US" dirty="0"/>
          </a:p>
          <a:p>
            <a:pPr marL="804863" indent="-804863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Consumption shows a signal of recovery in 2021, but the reduction trend continues.</a:t>
            </a:r>
          </a:p>
          <a:p>
            <a:pPr marL="804863" indent="-804863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There are important increases in production volume in crop 23 (and expected in 24).</a:t>
            </a:r>
          </a:p>
          <a:p>
            <a:pPr marL="804863" indent="-804863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That increase is expected mainly from areas with high geopolitical instability.</a:t>
            </a:r>
          </a:p>
          <a:p>
            <a:pPr marL="804863" indent="-804863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Current ongoing conflict in Ukraine and in Israel-</a:t>
            </a:r>
            <a:r>
              <a:rPr lang="en-US" sz="2000" dirty="0" err="1"/>
              <a:t>Palestina</a:t>
            </a:r>
            <a:r>
              <a:rPr lang="en-US" sz="2000" dirty="0"/>
              <a:t>, will add tension in the market in terms of volume availability, transport and energy cost.</a:t>
            </a:r>
          </a:p>
          <a:p>
            <a:pPr marL="804863" indent="-804863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Customers could increase focus on origins with political stability.</a:t>
            </a:r>
          </a:p>
          <a:p>
            <a:pPr marL="804863" indent="-804863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Crop 22 was highly impacted by COP increase and unfavorable weather conditions</a:t>
            </a:r>
          </a:p>
          <a:p>
            <a:pPr marL="804863" indent="-804863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There is an opportunity to consolidate volumes in EU, but this will only occur if cost keeps within Manufactures expectation.</a:t>
            </a:r>
          </a:p>
        </p:txBody>
      </p:sp>
      <p:sp>
        <p:nvSpPr>
          <p:cNvPr id="3" name="Title 2"/>
          <p:cNvSpPr txBox="1">
            <a:spLocks/>
          </p:cNvSpPr>
          <p:nvPr/>
        </p:nvSpPr>
        <p:spPr bwMode="auto">
          <a:xfrm>
            <a:off x="0" y="219076"/>
            <a:ext cx="11874500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4000" b="1" i="1">
                <a:solidFill>
                  <a:srgbClr val="FCFCFC"/>
                </a:solidFill>
                <a:latin typeface="+mj-lt"/>
                <a:ea typeface="+mj-ea"/>
                <a:cs typeface="+mj-cs"/>
              </a:defRPr>
            </a:lvl1pPr>
            <a:lvl2pPr algn="r" eaLnBrk="1" hangingPunct="1">
              <a:defRPr sz="3200">
                <a:solidFill>
                  <a:schemeClr val="bg1"/>
                </a:solidFill>
                <a:latin typeface="Calibri" pitchFamily="34" charset="0"/>
              </a:defRPr>
            </a:lvl2pPr>
            <a:lvl3pPr algn="r" eaLnBrk="1" hangingPunct="1">
              <a:defRPr sz="3200">
                <a:solidFill>
                  <a:schemeClr val="bg1"/>
                </a:solidFill>
                <a:latin typeface="Calibri" pitchFamily="34" charset="0"/>
              </a:defRPr>
            </a:lvl3pPr>
            <a:lvl4pPr algn="r" eaLnBrk="1" hangingPunct="1">
              <a:defRPr sz="3200">
                <a:solidFill>
                  <a:schemeClr val="bg1"/>
                </a:solidFill>
                <a:latin typeface="Calibri" pitchFamily="34" charset="0"/>
              </a:defRPr>
            </a:lvl4pPr>
            <a:lvl5pPr algn="r" eaLnBrk="1" hangingPunct="1">
              <a:defRPr sz="32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Conclusions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1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077541"/>
              </p:ext>
            </p:extLst>
          </p:nvPr>
        </p:nvGraphicFramePr>
        <p:xfrm>
          <a:off x="705623" y="1309473"/>
          <a:ext cx="10780753" cy="5558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Cigarettes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20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Years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0790352" y="1853451"/>
            <a:ext cx="69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5.714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0EB060-050D-E205-61E5-683141D29027}"/>
              </a:ext>
            </a:extLst>
          </p:cNvPr>
          <p:cNvSpPr txBox="1"/>
          <p:nvPr/>
        </p:nvSpPr>
        <p:spPr>
          <a:xfrm>
            <a:off x="6656502" y="1567701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6.395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7484A88-EB22-01F8-1157-B62CC5F04562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25365508-BF9B-485E-8545-D8B84E650472" descr="IMG_4890.jpg">
            <a:extLst>
              <a:ext uri="{FF2B5EF4-FFF2-40B4-BE49-F238E27FC236}">
                <a16:creationId xmlns:a16="http://schemas.microsoft.com/office/drawing/2014/main" id="{6AFC8A3F-A150-50D4-B51C-FD9F4D728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125" y="-2397125"/>
            <a:ext cx="19202400" cy="14401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212975" y="1055914"/>
            <a:ext cx="8737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b="1" i="1" dirty="0">
                <a:solidFill>
                  <a:srgbClr val="FFFFFF"/>
                </a:solidFill>
                <a:latin typeface="+mj-lt"/>
              </a:rPr>
              <a:t>Thank </a:t>
            </a:r>
            <a:r>
              <a:rPr lang="it-IT" sz="8800" b="1" i="1" dirty="0" err="1">
                <a:solidFill>
                  <a:srgbClr val="FFFFFF"/>
                </a:solidFill>
                <a:latin typeface="+mj-lt"/>
              </a:rPr>
              <a:t>you</a:t>
            </a:r>
            <a:r>
              <a:rPr lang="it-IT" sz="8800" b="1" i="1" dirty="0">
                <a:solidFill>
                  <a:srgbClr val="FFFFFF"/>
                </a:solidFill>
                <a:latin typeface="+mj-lt"/>
              </a:rPr>
              <a:t> for the </a:t>
            </a:r>
            <a:r>
              <a:rPr lang="it-IT" sz="8800" b="1" i="1" dirty="0" err="1">
                <a:solidFill>
                  <a:srgbClr val="FFFFFF"/>
                </a:solidFill>
                <a:latin typeface="+mj-lt"/>
              </a:rPr>
              <a:t>attention</a:t>
            </a:r>
            <a:r>
              <a:rPr lang="it-IT" sz="8800" b="1" i="1" dirty="0">
                <a:solidFill>
                  <a:srgbClr val="FFFFFF"/>
                </a:solidFill>
                <a:latin typeface="+mj-lt"/>
              </a:rPr>
              <a:t>!</a:t>
            </a:r>
            <a:endParaRPr lang="en-US" sz="8800" b="1" i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08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782027"/>
              </p:ext>
            </p:extLst>
          </p:nvPr>
        </p:nvGraphicFramePr>
        <p:xfrm>
          <a:off x="959709" y="1596213"/>
          <a:ext cx="10099152" cy="495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Cigarettes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 20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Years</a:t>
            </a:r>
            <a:r>
              <a:rPr lang="it-IT" altLang="it-IT" sz="3200" b="1" kern="0" dirty="0">
                <a:solidFill>
                  <a:srgbClr val="FCFCFC"/>
                </a:solidFill>
              </a:rPr>
              <a:t> Trends</a:t>
            </a:r>
            <a:br>
              <a:rPr lang="it-IT" altLang="it-IT" kern="0" dirty="0">
                <a:solidFill>
                  <a:srgbClr val="FCFCFC"/>
                </a:solidFill>
              </a:rPr>
            </a:br>
            <a:endParaRPr lang="fr-FR" altLang="it-IT" kern="0" dirty="0">
              <a:solidFill>
                <a:srgbClr val="FCFCFC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780491" y="4056938"/>
            <a:ext cx="1114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4.010 in 2008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093639" y="4967276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2.585 in 2014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855CFDC-BF9A-B7CE-3BB3-55EF294C0809}"/>
              </a:ext>
            </a:extLst>
          </p:cNvPr>
          <p:cNvSpPr txBox="1"/>
          <p:nvPr/>
        </p:nvSpPr>
        <p:spPr>
          <a:xfrm>
            <a:off x="6572503" y="2421262"/>
            <a:ext cx="1116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6.395 in 2012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6411B91D-8814-9A2C-3217-0E2AF2CA353A}"/>
              </a:ext>
            </a:extLst>
          </p:cNvPr>
          <p:cNvSpPr/>
          <p:nvPr/>
        </p:nvSpPr>
        <p:spPr>
          <a:xfrm>
            <a:off x="6492346" y="2213618"/>
            <a:ext cx="1276323" cy="67553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0CD9D90B-0680-A3F7-7559-E159E01A4893}"/>
              </a:ext>
            </a:extLst>
          </p:cNvPr>
          <p:cNvSpPr/>
          <p:nvPr/>
        </p:nvSpPr>
        <p:spPr>
          <a:xfrm>
            <a:off x="4780491" y="3861745"/>
            <a:ext cx="1056624" cy="6673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AF8C4F20-24BD-F45D-F268-70CD0774B0CB}"/>
              </a:ext>
            </a:extLst>
          </p:cNvPr>
          <p:cNvSpPr/>
          <p:nvPr/>
        </p:nvSpPr>
        <p:spPr>
          <a:xfrm>
            <a:off x="7093639" y="4723704"/>
            <a:ext cx="1116011" cy="70554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7424ECB6-9982-1928-27DF-26214A11AF8F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7162800" y="2886075"/>
            <a:ext cx="1161688" cy="9034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32EA5738-7B59-BE9E-2982-26851803618C}"/>
              </a:ext>
            </a:extLst>
          </p:cNvPr>
          <p:cNvCxnSpPr>
            <a:cxnSpLocks/>
          </p:cNvCxnSpPr>
          <p:nvPr/>
        </p:nvCxnSpPr>
        <p:spPr>
          <a:xfrm flipV="1">
            <a:off x="5743575" y="3800310"/>
            <a:ext cx="2580913" cy="3034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8E88FD33-EA85-99C8-5635-7938E9CD9B4D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7848600" y="3789539"/>
            <a:ext cx="475888" cy="93416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763437C-F68C-A55A-9AD4-3F07B45649E3}"/>
              </a:ext>
            </a:extLst>
          </p:cNvPr>
          <p:cNvSpPr txBox="1"/>
          <p:nvPr/>
        </p:nvSpPr>
        <p:spPr>
          <a:xfrm>
            <a:off x="8324488" y="3558706"/>
            <a:ext cx="96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Peaks</a:t>
            </a: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73CC75-98D6-F158-DDC3-F97E9659A077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6" grpId="0"/>
      <p:bldP spid="19" grpId="0" animBg="1"/>
      <p:bldP spid="25" grpId="0" animBg="1"/>
      <p:bldP spid="26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665650"/>
              </p:ext>
            </p:extLst>
          </p:nvPr>
        </p:nvGraphicFramePr>
        <p:xfrm>
          <a:off x="1766498" y="1785458"/>
          <a:ext cx="8934722" cy="4306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204229" y="6091634"/>
            <a:ext cx="178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  <a:latin typeface="+mj-lt"/>
              </a:rPr>
              <a:t>-620 </a:t>
            </a:r>
            <a:r>
              <a:rPr lang="it-IT" sz="2000" b="1" dirty="0" err="1">
                <a:solidFill>
                  <a:schemeClr val="bg1"/>
                </a:solidFill>
                <a:latin typeface="+mj-lt"/>
              </a:rPr>
              <a:t>Bln</a:t>
            </a:r>
            <a:r>
              <a:rPr lang="it-IT" sz="20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it-IT" sz="2000" b="1" dirty="0" err="1">
                <a:solidFill>
                  <a:schemeClr val="bg1"/>
                </a:solidFill>
                <a:latin typeface="+mj-lt"/>
              </a:rPr>
              <a:t>Sticks</a:t>
            </a:r>
            <a:r>
              <a:rPr lang="it-IT" sz="2000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2000" b="1" u="sng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259675" y="26894"/>
            <a:ext cx="10057369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Cigarettes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  - World Ex. China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10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years</a:t>
            </a:r>
            <a:r>
              <a:rPr lang="it-IT" altLang="it-IT" sz="3200" b="1" kern="0" dirty="0">
                <a:solidFill>
                  <a:srgbClr val="FCFCFC"/>
                </a:solidFill>
              </a:rPr>
              <a:t> Trend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3F76BA51-8A42-43C0-7312-B720E206B9CA}"/>
              </a:ext>
            </a:extLst>
          </p:cNvPr>
          <p:cNvCxnSpPr>
            <a:cxnSpLocks/>
          </p:cNvCxnSpPr>
          <p:nvPr/>
        </p:nvCxnSpPr>
        <p:spPr>
          <a:xfrm>
            <a:off x="3381375" y="3157496"/>
            <a:ext cx="6638925" cy="13097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9764E9-0D4F-7BE4-44DE-C4A2851BF25D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2405462"/>
              </p:ext>
            </p:extLst>
          </p:nvPr>
        </p:nvGraphicFramePr>
        <p:xfrm>
          <a:off x="2010746" y="1807455"/>
          <a:ext cx="8170507" cy="441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257561" y="6241162"/>
            <a:ext cx="1943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+mj-lt"/>
              </a:rPr>
              <a:t> -61 </a:t>
            </a:r>
            <a:r>
              <a:rPr lang="it-IT" sz="2000" b="1" dirty="0" err="1">
                <a:latin typeface="+mj-lt"/>
              </a:rPr>
              <a:t>Bln</a:t>
            </a:r>
            <a:r>
              <a:rPr lang="it-IT" sz="2000" b="1" dirty="0">
                <a:latin typeface="+mj-lt"/>
              </a:rPr>
              <a:t>. </a:t>
            </a:r>
            <a:r>
              <a:rPr lang="it-IT" sz="2000" b="1" dirty="0" err="1">
                <a:latin typeface="+mj-lt"/>
              </a:rPr>
              <a:t>sticks</a:t>
            </a:r>
            <a:endParaRPr lang="en-US" sz="2000" b="1" dirty="0">
              <a:latin typeface="+mj-lt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Cigarettes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  - China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10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years</a:t>
            </a:r>
            <a:r>
              <a:rPr lang="it-IT" altLang="it-IT" sz="3200" b="1" kern="0" dirty="0">
                <a:solidFill>
                  <a:srgbClr val="FCFCFC"/>
                </a:solidFill>
              </a:rPr>
              <a:t> Trend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6547F770-62DF-C3EF-84DC-8E8EE006E82D}"/>
              </a:ext>
            </a:extLst>
          </p:cNvPr>
          <p:cNvSpPr/>
          <p:nvPr/>
        </p:nvSpPr>
        <p:spPr>
          <a:xfrm>
            <a:off x="3476625" y="2516371"/>
            <a:ext cx="6267450" cy="979303"/>
          </a:xfrm>
          <a:custGeom>
            <a:avLst/>
            <a:gdLst>
              <a:gd name="connsiteX0" fmla="*/ 0 w 6210300"/>
              <a:gd name="connsiteY0" fmla="*/ 407803 h 947668"/>
              <a:gd name="connsiteX1" fmla="*/ 723900 w 6210300"/>
              <a:gd name="connsiteY1" fmla="*/ 169678 h 947668"/>
              <a:gd name="connsiteX2" fmla="*/ 1371600 w 6210300"/>
              <a:gd name="connsiteY2" fmla="*/ 26803 h 947668"/>
              <a:gd name="connsiteX3" fmla="*/ 2114550 w 6210300"/>
              <a:gd name="connsiteY3" fmla="*/ 83953 h 947668"/>
              <a:gd name="connsiteX4" fmla="*/ 2724150 w 6210300"/>
              <a:gd name="connsiteY4" fmla="*/ 826903 h 947668"/>
              <a:gd name="connsiteX5" fmla="*/ 3429000 w 6210300"/>
              <a:gd name="connsiteY5" fmla="*/ 912628 h 947668"/>
              <a:gd name="connsiteX6" fmla="*/ 4210050 w 6210300"/>
              <a:gd name="connsiteY6" fmla="*/ 931678 h 947668"/>
              <a:gd name="connsiteX7" fmla="*/ 6210300 w 6210300"/>
              <a:gd name="connsiteY7" fmla="*/ 684028 h 94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10300" h="947668">
                <a:moveTo>
                  <a:pt x="0" y="407803"/>
                </a:moveTo>
                <a:cubicBezTo>
                  <a:pt x="247650" y="320490"/>
                  <a:pt x="495300" y="233178"/>
                  <a:pt x="723900" y="169678"/>
                </a:cubicBezTo>
                <a:cubicBezTo>
                  <a:pt x="952500" y="106178"/>
                  <a:pt x="1139825" y="41090"/>
                  <a:pt x="1371600" y="26803"/>
                </a:cubicBezTo>
                <a:cubicBezTo>
                  <a:pt x="1603375" y="12516"/>
                  <a:pt x="1889125" y="-49397"/>
                  <a:pt x="2114550" y="83953"/>
                </a:cubicBezTo>
                <a:cubicBezTo>
                  <a:pt x="2339975" y="217303"/>
                  <a:pt x="2505075" y="688791"/>
                  <a:pt x="2724150" y="826903"/>
                </a:cubicBezTo>
                <a:cubicBezTo>
                  <a:pt x="2943225" y="965015"/>
                  <a:pt x="3181350" y="895166"/>
                  <a:pt x="3429000" y="912628"/>
                </a:cubicBezTo>
                <a:cubicBezTo>
                  <a:pt x="3676650" y="930091"/>
                  <a:pt x="3746500" y="969778"/>
                  <a:pt x="4210050" y="931678"/>
                </a:cubicBezTo>
                <a:cubicBezTo>
                  <a:pt x="4673600" y="893578"/>
                  <a:pt x="5783263" y="747528"/>
                  <a:pt x="6210300" y="684028"/>
                </a:cubicBezTo>
              </a:path>
            </a:pathLst>
          </a:custGeom>
          <a:noFill/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FA2FB5-F116-165F-5C21-4C367A531E24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859450" y="10758"/>
            <a:ext cx="10423129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Cigarettes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  - World Ex. China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5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years</a:t>
            </a:r>
            <a:r>
              <a:rPr lang="it-IT" altLang="it-IT" sz="3200" b="1" kern="0" dirty="0">
                <a:solidFill>
                  <a:srgbClr val="FCFCFC"/>
                </a:solidFill>
              </a:rPr>
              <a:t>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variation</a:t>
            </a:r>
            <a:br>
              <a:rPr lang="it-IT" altLang="it-IT" kern="0" dirty="0">
                <a:solidFill>
                  <a:srgbClr val="FCFCFC"/>
                </a:solidFill>
              </a:rPr>
            </a:br>
            <a:endParaRPr lang="fr-FR" altLang="it-IT" kern="0" dirty="0">
              <a:solidFill>
                <a:srgbClr val="FCFCFC"/>
              </a:solidFill>
            </a:endParaRP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2016808"/>
              </p:ext>
            </p:extLst>
          </p:nvPr>
        </p:nvGraphicFramePr>
        <p:xfrm>
          <a:off x="1434059" y="1526619"/>
          <a:ext cx="9323881" cy="441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uppo 5"/>
          <p:cNvGrpSpPr/>
          <p:nvPr/>
        </p:nvGrpSpPr>
        <p:grpSpPr>
          <a:xfrm>
            <a:off x="1850225" y="2536681"/>
            <a:ext cx="8103400" cy="1157995"/>
            <a:chOff x="1821217" y="2248348"/>
            <a:chExt cx="8441578" cy="1157995"/>
          </a:xfrm>
        </p:grpSpPr>
        <p:cxnSp>
          <p:nvCxnSpPr>
            <p:cNvPr id="7" name="Connettore 1 6"/>
            <p:cNvCxnSpPr/>
            <p:nvPr/>
          </p:nvCxnSpPr>
          <p:spPr>
            <a:xfrm flipV="1">
              <a:off x="2248348" y="2807746"/>
              <a:ext cx="8014447" cy="2151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uppo 7"/>
            <p:cNvGrpSpPr/>
            <p:nvPr/>
          </p:nvGrpSpPr>
          <p:grpSpPr>
            <a:xfrm>
              <a:off x="1821217" y="2248348"/>
              <a:ext cx="621064" cy="1157995"/>
              <a:chOff x="1821217" y="2248348"/>
              <a:chExt cx="621064" cy="1157995"/>
            </a:xfrm>
          </p:grpSpPr>
          <p:sp>
            <p:nvSpPr>
              <p:cNvPr id="9" name="CasellaDiTesto 8"/>
              <p:cNvSpPr txBox="1"/>
              <p:nvPr/>
            </p:nvSpPr>
            <p:spPr>
              <a:xfrm>
                <a:off x="1821217" y="2596513"/>
                <a:ext cx="3529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10" name="CasellaDiTesto 9"/>
              <p:cNvSpPr txBox="1"/>
              <p:nvPr/>
            </p:nvSpPr>
            <p:spPr>
              <a:xfrm>
                <a:off x="2033195" y="2248348"/>
                <a:ext cx="4090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2089300" y="2944678"/>
                <a:ext cx="2968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</p:grpSp>
      </p:grpSp>
      <p:sp>
        <p:nvSpPr>
          <p:cNvPr id="2" name="CasellaDiTesto 1"/>
          <p:cNvSpPr txBox="1"/>
          <p:nvPr/>
        </p:nvSpPr>
        <p:spPr>
          <a:xfrm>
            <a:off x="4859514" y="6136005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-428 BILLION STICKS </a:t>
            </a:r>
          </a:p>
        </p:txBody>
      </p:sp>
      <p:sp>
        <p:nvSpPr>
          <p:cNvPr id="3" name="Rettangolo 2"/>
          <p:cNvSpPr/>
          <p:nvPr/>
        </p:nvSpPr>
        <p:spPr>
          <a:xfrm>
            <a:off x="4618753" y="612648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96EFB48-7270-2D7A-F329-05142A9CE70F}"/>
              </a:ext>
            </a:extLst>
          </p:cNvPr>
          <p:cNvSpPr txBox="1"/>
          <p:nvPr/>
        </p:nvSpPr>
        <p:spPr>
          <a:xfrm>
            <a:off x="8495847" y="1927884"/>
            <a:ext cx="3284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First </a:t>
            </a:r>
            <a:r>
              <a:rPr lang="it-IT" dirty="0" err="1"/>
              <a:t>year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2011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E1D9B61-3237-0ED8-D0F3-C0F331694352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11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6478538"/>
              </p:ext>
            </p:extLst>
          </p:nvPr>
        </p:nvGraphicFramePr>
        <p:xfrm>
          <a:off x="1409075" y="1446663"/>
          <a:ext cx="9323881" cy="4416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259676" y="0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Cigarettes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  - China</a:t>
            </a:r>
          </a:p>
          <a:p>
            <a:pPr algn="ctr" eaLnBrk="1" hangingPunct="1">
              <a:defRPr/>
            </a:pPr>
            <a:r>
              <a:rPr lang="it-IT" altLang="it-IT" sz="3200" b="1" kern="0" dirty="0">
                <a:solidFill>
                  <a:srgbClr val="FCFCFC"/>
                </a:solidFill>
              </a:rPr>
              <a:t>5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years</a:t>
            </a:r>
            <a:r>
              <a:rPr lang="it-IT" altLang="it-IT" sz="3200" b="1" kern="0" dirty="0">
                <a:solidFill>
                  <a:srgbClr val="FCFCFC"/>
                </a:solidFill>
              </a:rPr>
              <a:t> </a:t>
            </a:r>
            <a:r>
              <a:rPr lang="it-IT" altLang="it-IT" sz="3200" b="1" kern="0" dirty="0" err="1">
                <a:solidFill>
                  <a:srgbClr val="FCFCFC"/>
                </a:solidFill>
              </a:rPr>
              <a:t>variation</a:t>
            </a:r>
            <a:endParaRPr lang="fr-FR" altLang="it-IT" kern="0" dirty="0">
              <a:solidFill>
                <a:srgbClr val="FCFCFC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610887" y="3934273"/>
            <a:ext cx="8441578" cy="1157995"/>
            <a:chOff x="1821217" y="2248348"/>
            <a:chExt cx="8441578" cy="1157995"/>
          </a:xfrm>
        </p:grpSpPr>
        <p:cxnSp>
          <p:nvCxnSpPr>
            <p:cNvPr id="5" name="Connettore 1 4"/>
            <p:cNvCxnSpPr/>
            <p:nvPr/>
          </p:nvCxnSpPr>
          <p:spPr>
            <a:xfrm flipV="1">
              <a:off x="2248348" y="2807746"/>
              <a:ext cx="8014447" cy="21516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o 9"/>
            <p:cNvGrpSpPr/>
            <p:nvPr/>
          </p:nvGrpSpPr>
          <p:grpSpPr>
            <a:xfrm>
              <a:off x="1821217" y="2248348"/>
              <a:ext cx="621064" cy="1157995"/>
              <a:chOff x="1821217" y="2248348"/>
              <a:chExt cx="621064" cy="1157995"/>
            </a:xfrm>
          </p:grpSpPr>
          <p:sp>
            <p:nvSpPr>
              <p:cNvPr id="6" name="CasellaDiTesto 5"/>
              <p:cNvSpPr txBox="1"/>
              <p:nvPr/>
            </p:nvSpPr>
            <p:spPr>
              <a:xfrm>
                <a:off x="1821217" y="2596513"/>
                <a:ext cx="3529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2033195" y="2248348"/>
                <a:ext cx="4090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+</a:t>
                </a: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2089300" y="2944678"/>
                <a:ext cx="2968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</a:t>
                </a:r>
              </a:p>
            </p:txBody>
          </p:sp>
        </p:grpSp>
      </p:grpSp>
      <p:sp>
        <p:nvSpPr>
          <p:cNvPr id="12" name="CasellaDiTesto 11"/>
          <p:cNvSpPr txBox="1"/>
          <p:nvPr/>
        </p:nvSpPr>
        <p:spPr>
          <a:xfrm>
            <a:off x="4893659" y="6140602"/>
            <a:ext cx="2677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+57 BILLION STICKS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8D07CED-73E2-5B12-2B32-ED72707FEFF9}"/>
              </a:ext>
            </a:extLst>
          </p:cNvPr>
          <p:cNvSpPr/>
          <p:nvPr/>
        </p:nvSpPr>
        <p:spPr>
          <a:xfrm>
            <a:off x="4618753" y="6126480"/>
            <a:ext cx="3481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∑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00E748-4CA7-11D5-47BD-709B6A825B9C}"/>
              </a:ext>
            </a:extLst>
          </p:cNvPr>
          <p:cNvSpPr txBox="1"/>
          <p:nvPr/>
        </p:nvSpPr>
        <p:spPr>
          <a:xfrm>
            <a:off x="6767582" y="2133496"/>
            <a:ext cx="3284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 </a:t>
            </a:r>
            <a:r>
              <a:rPr lang="it-IT" dirty="0" err="1"/>
              <a:t>years</a:t>
            </a:r>
            <a:r>
              <a:rPr lang="it-IT" dirty="0"/>
              <a:t> up in a </a:t>
            </a:r>
            <a:r>
              <a:rPr lang="it-IT" dirty="0" err="1"/>
              <a:t>row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97878C3-F2FE-04C1-9430-B71C30025FF3}"/>
              </a:ext>
            </a:extLst>
          </p:cNvPr>
          <p:cNvSpPr txBox="1"/>
          <p:nvPr/>
        </p:nvSpPr>
        <p:spPr>
          <a:xfrm>
            <a:off x="0" y="6594078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750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524000" y="27226"/>
            <a:ext cx="9144000" cy="7461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kern="0" dirty="0" err="1">
                <a:solidFill>
                  <a:srgbClr val="FCFCFC"/>
                </a:solidFill>
              </a:rPr>
              <a:t>Cigarettes</a:t>
            </a:r>
            <a:r>
              <a:rPr lang="it-IT" altLang="it-IT" sz="4000" b="1" kern="0" dirty="0">
                <a:solidFill>
                  <a:srgbClr val="FCFCFC"/>
                </a:solidFill>
              </a:rPr>
              <a:t> World Production</a:t>
            </a:r>
          </a:p>
          <a:p>
            <a:pPr algn="ctr" eaLnBrk="1" hangingPunct="1">
              <a:defRPr/>
            </a:pPr>
            <a:r>
              <a:rPr lang="it-IT" altLang="it-IT" sz="4000" b="1" kern="0" dirty="0">
                <a:solidFill>
                  <a:srgbClr val="FCFCFC"/>
                </a:solidFill>
              </a:rPr>
              <a:t> Trend 2021 vs 2020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660B3AA-6CBE-9AC2-BDEB-9DFD65C04162}"/>
              </a:ext>
            </a:extLst>
          </p:cNvPr>
          <p:cNvSpPr txBox="1"/>
          <p:nvPr/>
        </p:nvSpPr>
        <p:spPr>
          <a:xfrm>
            <a:off x="514350" y="1819275"/>
            <a:ext cx="1167765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/>
              <a:t>In 2021, </a:t>
            </a:r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</a:t>
            </a:r>
            <a:r>
              <a:rPr lang="it-IT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</a:t>
            </a:r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</a:t>
            </a:r>
            <a:r>
              <a:rPr lang="it-IT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in production </a:t>
            </a:r>
            <a:r>
              <a:rPr lang="it-IT" dirty="0" err="1"/>
              <a:t>since</a:t>
            </a:r>
            <a:r>
              <a:rPr lang="it-IT" dirty="0"/>
              <a:t> 2011 or 1,22% (+69,1 </a:t>
            </a:r>
            <a:r>
              <a:rPr lang="it-IT" dirty="0" err="1"/>
              <a:t>billion</a:t>
            </a:r>
            <a:r>
              <a:rPr lang="it-IT" dirty="0"/>
              <a:t>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World production (Ex-PRC) increased by 1,41% (+45,8 billion)</a:t>
            </a:r>
          </a:p>
          <a:p>
            <a:pPr lvl="1"/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China production increased by 0,97% Third consecutive year (+23,3 billion)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23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it-IT" altLang="it-IT" sz="4000" b="1" i="1" kern="0" dirty="0" err="1">
                <a:solidFill>
                  <a:srgbClr val="FCFCFC"/>
                </a:solidFill>
              </a:rPr>
              <a:t>Cigarettes</a:t>
            </a:r>
            <a:r>
              <a:rPr lang="it-IT" altLang="it-IT" sz="4000" b="1" i="1" kern="0" dirty="0">
                <a:solidFill>
                  <a:srgbClr val="FCFCFC"/>
                </a:solidFill>
              </a:rPr>
              <a:t> World Production</a:t>
            </a:r>
            <a:br>
              <a:rPr lang="it-IT" altLang="it-IT" sz="4000" b="1" i="1" kern="0" dirty="0">
                <a:solidFill>
                  <a:srgbClr val="FCFCFC"/>
                </a:solidFill>
              </a:rPr>
            </a:br>
            <a:r>
              <a:rPr lang="it-IT" altLang="it-IT" b="1" i="1" kern="0" dirty="0">
                <a:solidFill>
                  <a:srgbClr val="FCFCFC"/>
                </a:solidFill>
              </a:rPr>
              <a:t>Top </a:t>
            </a:r>
            <a:r>
              <a:rPr lang="it-IT" altLang="it-IT" b="1" i="1" kern="0" dirty="0" err="1">
                <a:solidFill>
                  <a:srgbClr val="FCFCFC"/>
                </a:solidFill>
              </a:rPr>
              <a:t>ten</a:t>
            </a:r>
            <a:r>
              <a:rPr lang="it-IT" altLang="it-IT" b="1" i="1" kern="0" dirty="0">
                <a:solidFill>
                  <a:srgbClr val="FCFCFC"/>
                </a:solidFill>
              </a:rPr>
              <a:t> </a:t>
            </a:r>
            <a:r>
              <a:rPr lang="it-IT" altLang="it-IT" b="1" i="1" kern="0" dirty="0" err="1">
                <a:solidFill>
                  <a:srgbClr val="FCFCFC"/>
                </a:solidFill>
              </a:rPr>
              <a:t>cigarrete</a:t>
            </a:r>
            <a:r>
              <a:rPr lang="it-IT" altLang="it-IT" b="1" i="1" kern="0" dirty="0">
                <a:solidFill>
                  <a:srgbClr val="FCFCFC"/>
                </a:solidFill>
              </a:rPr>
              <a:t> </a:t>
            </a:r>
            <a:r>
              <a:rPr lang="it-IT" altLang="it-IT" b="1" i="1" kern="0" dirty="0" err="1">
                <a:solidFill>
                  <a:srgbClr val="FCFCFC"/>
                </a:solidFill>
              </a:rPr>
              <a:t>producing</a:t>
            </a:r>
            <a:r>
              <a:rPr lang="it-IT" altLang="it-IT" b="1" i="1" kern="0" dirty="0">
                <a:solidFill>
                  <a:srgbClr val="FCFCFC"/>
                </a:solidFill>
              </a:rPr>
              <a:t> countries</a:t>
            </a:r>
            <a:br>
              <a:rPr lang="it-IT" altLang="it-IT" sz="4000" b="1" i="1" kern="0" dirty="0">
                <a:solidFill>
                  <a:srgbClr val="FCFCFC"/>
                </a:solidFill>
              </a:rPr>
            </a:br>
            <a:r>
              <a:rPr lang="it-IT" altLang="it-IT" sz="4000" b="1" i="1" dirty="0">
                <a:solidFill>
                  <a:srgbClr val="FCFCFC"/>
                </a:solidFill>
              </a:rPr>
              <a:t> 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52149409"/>
              </p:ext>
            </p:extLst>
          </p:nvPr>
        </p:nvGraphicFramePr>
        <p:xfrm>
          <a:off x="1950945" y="1638299"/>
          <a:ext cx="7829550" cy="476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19A391-6F53-62E3-04F3-24C9C8CB2550}"/>
              </a:ext>
            </a:extLst>
          </p:cNvPr>
          <p:cNvSpPr txBox="1"/>
          <p:nvPr/>
        </p:nvSpPr>
        <p:spPr>
          <a:xfrm>
            <a:off x="0" y="6584553"/>
            <a:ext cx="2217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Source: Universal </a:t>
            </a:r>
            <a:r>
              <a:rPr lang="it-IT" sz="1000" dirty="0" err="1"/>
              <a:t>Leaf</a:t>
            </a:r>
            <a:r>
              <a:rPr lang="it-IT" sz="1000" dirty="0"/>
              <a:t> </a:t>
            </a:r>
            <a:r>
              <a:rPr lang="it-IT" sz="1000" dirty="0" err="1"/>
              <a:t>Tobacco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527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ema3">
  <a:themeElements>
    <a:clrScheme name="Personalizzato 3">
      <a:dk1>
        <a:sysClr val="windowText" lastClr="000000"/>
      </a:dk1>
      <a:lt1>
        <a:srgbClr val="000000"/>
      </a:lt1>
      <a:dk2>
        <a:srgbClr val="4E3B30"/>
      </a:dk2>
      <a:lt2>
        <a:srgbClr val="000000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25230</TotalTime>
  <Words>556</Words>
  <Application>Microsoft Office PowerPoint</Application>
  <PresentationFormat>Widescreen</PresentationFormat>
  <Paragraphs>117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Aharoni</vt:lpstr>
      <vt:lpstr>Arial</vt:lpstr>
      <vt:lpstr>Calibri</vt:lpstr>
      <vt:lpstr>Calibri Light</vt:lpstr>
      <vt:lpstr>Tahoma</vt:lpstr>
      <vt:lpstr>Times New Roman</vt:lpstr>
      <vt:lpstr>1_Tema3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Cigarettes World Production Top ten cigarrete producing countries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Unsold Stocks - Flue-Cured  </vt:lpstr>
      <vt:lpstr>PowerPoint Presentation</vt:lpstr>
      <vt:lpstr>PowerPoint Presentation</vt:lpstr>
      <vt:lpstr>World Unsold Stocks - Burley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Orlando Astuti</dc:creator>
  <cp:lastModifiedBy>Przemysław Noworyta</cp:lastModifiedBy>
  <cp:revision>403</cp:revision>
  <cp:lastPrinted>2018-10-15T08:08:45Z</cp:lastPrinted>
  <dcterms:created xsi:type="dcterms:W3CDTF">2002-10-26T15:21:16Z</dcterms:created>
  <dcterms:modified xsi:type="dcterms:W3CDTF">2023-11-02T09:54:29Z</dcterms:modified>
</cp:coreProperties>
</file>