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60" r:id="rId6"/>
    <p:sldId id="261" r:id="rId7"/>
    <p:sldId id="258" r:id="rId8"/>
    <p:sldId id="263" r:id="rId9"/>
    <p:sldId id="265" r:id="rId10"/>
    <p:sldId id="267" r:id="rId11"/>
    <p:sldId id="259" r:id="rId12"/>
    <p:sldId id="270" r:id="rId13"/>
    <p:sldId id="273" r:id="rId14"/>
    <p:sldId id="275" r:id="rId15"/>
    <p:sldId id="280" r:id="rId16"/>
    <p:sldId id="271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5F8C-0E03-B5F3-A052-ED6D412D6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90BF0-06CB-96F8-71D0-47039791A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EF451-0982-2DD4-8ACD-4F9C1CA5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418C-38E9-41AE-8930-CAAB4069890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2DA64-FDA7-93E0-3224-6F3FDDDC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71F6-F6D4-02D3-C99E-AB887727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89C4-CB76-4C4E-A1A6-9BE6F7B2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01439-B24E-AB65-B914-816CD26B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EC2C7-D2C8-2A4F-74A7-3532B4687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6F23D-4432-2720-871D-117E6707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418C-38E9-41AE-8930-CAAB4069890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D6B5D-C24D-B301-57ED-D307E43F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E6042-6EF9-392E-76CA-C600ACE4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89C4-CB76-4C4E-A1A6-9BE6F7B2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1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5207B3-B1E0-465B-B490-BC99563C5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B7F0F-1DC6-E091-56E8-6ECC1B313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26B4D-7AB7-763C-7885-BFC3AF15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418C-38E9-41AE-8930-CAAB4069890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D0EA0-0CC9-65DD-805D-B66A0114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C0B30-8C23-DB66-B048-EBE9264F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89C4-CB76-4C4E-A1A6-9BE6F7B2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5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5A9F-7E8B-7F08-1A7F-F75BC0D8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422F-1BCC-F37A-809A-C4EAD8731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C5373-C5FA-2137-F7B6-180C8A16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418C-38E9-41AE-8930-CAAB4069890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9737C-39A1-1A2E-5F46-0055C2A6B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BF1C2-C5BE-7DDC-3205-EF5A70E9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89C4-CB76-4C4E-A1A6-9BE6F7B2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7FF3A-6C5A-4975-722A-8DF46839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C661D-5518-8E0E-E836-055706E7B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1FF68-B56A-5FA3-5ECD-BCE4C2CE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418C-38E9-41AE-8930-CAAB4069890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6879B-0640-CFCE-F9F9-4EF09FDCA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7D8A6-5310-2D6B-28A3-DBC0116B9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89C4-CB76-4C4E-A1A6-9BE6F7B2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DF0C-18EE-B439-2CC8-91092F3F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C3618-8B03-A34B-C002-26D6037AB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7193A-4F87-8D12-2D81-CCBF56F5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7812F-D287-D876-1B32-E37217E2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418C-38E9-41AE-8930-CAAB4069890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08E8E-5395-2045-35FF-82711872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962E8-58EB-33D4-C9C1-2767500A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89C4-CB76-4C4E-A1A6-9BE6F7B2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9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EF2B-981F-666A-D30F-4FD3ED095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66DD7-D399-90C0-429F-9A963FCBF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5D071-198A-86B0-A36D-9D811FC1A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B1136-478E-06B3-9604-7452DF2CB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9778A-4345-DB67-90F8-9550EA24B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0AC27F-7802-4099-CB80-1670C295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418C-38E9-41AE-8930-CAAB4069890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EC714-1910-9849-F0AF-E9844830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16E65-6884-B8CD-98A3-94B07E25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89C4-CB76-4C4E-A1A6-9BE6F7B2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3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80C7-786B-E330-5302-B6DB7A62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917630-DD4D-AF06-4D21-E0D70159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418C-38E9-41AE-8930-CAAB4069890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52BBB-082E-45C1-85D2-3C827ECE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788D1-C2AA-8A2F-52A8-76A5ED4B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89C4-CB76-4C4E-A1A6-9BE6F7B2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F0A2C-D4D1-05E4-DC10-81BD1851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418C-38E9-41AE-8930-CAAB4069890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EBCE9-32BC-A411-E976-B2A5E80C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9B1F8-CF8B-8EEE-3B0A-52584C49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89C4-CB76-4C4E-A1A6-9BE6F7B2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5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1A25-DD22-AC2D-6B71-79D0D654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000CC-557D-F658-B521-52045EAFC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E5161-C285-67BC-F6A8-C84F042DC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1A956-930E-83E0-45CB-1796AF17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418C-38E9-41AE-8930-CAAB4069890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9EA1A-BB74-2465-F4F8-781169D8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769A7-86A0-6ACC-7459-D487D5E5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89C4-CB76-4C4E-A1A6-9BE6F7B2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1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93DB-7D47-2BA0-608E-843EDB9F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2AA71-E9E1-82D9-E838-312D900CC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0CA7B-B68C-04A9-B441-D96F0C637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13BC-285C-D1F8-1E83-EB65C605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418C-38E9-41AE-8930-CAAB4069890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78420-3328-A4BA-45E5-E18ACC78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E3FEE-0203-5A0E-561F-DF7A5B11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89C4-CB76-4C4E-A1A6-9BE6F7B2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53798-ABEA-E432-7CFD-CF3864DB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F2738-BFBE-A25E-D630-10E6C06CC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CB3ED-058E-76D9-FB81-40E3CB57A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418C-38E9-41AE-8930-CAAB4069890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11871-AD9E-B6B2-B36C-22D0FA254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405E1-45AE-1AF3-B507-4AEED66B2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E89C4-CB76-4C4E-A1A6-9BE6F7B2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6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EEBC-746A-9582-B9AE-99DC06789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5344E-B2D8-BA75-1E7C-EB4B39EEFC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Story by </a:t>
            </a:r>
            <a:r>
              <a:rPr lang="pl-PL" dirty="0" err="1"/>
              <a:t>Secretary</a:t>
            </a:r>
            <a:r>
              <a:rPr lang="pl-PL" dirty="0"/>
              <a:t> General Przemysław </a:t>
            </a:r>
            <a:r>
              <a:rPr lang="pl-PL" dirty="0" err="1"/>
              <a:t>Noworyta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BD7E7-EC43-F86F-4D8B-5A3B35D0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9" y="933870"/>
            <a:ext cx="10174941" cy="3652428"/>
          </a:xfrm>
          <a:prstGeom prst="rect">
            <a:avLst/>
          </a:prstGeom>
        </p:spPr>
      </p:pic>
      <p:pic>
        <p:nvPicPr>
          <p:cNvPr id="4" name="Obraz 1">
            <a:extLst>
              <a:ext uri="{FF2B5EF4-FFF2-40B4-BE49-F238E27FC236}">
                <a16:creationId xmlns:a16="http://schemas.microsoft.com/office/drawing/2014/main" id="{055F21F4-C149-9A8F-66BF-ED2BD789D1E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40" y="5051966"/>
            <a:ext cx="1791372" cy="136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54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1454" y="0"/>
            <a:ext cx="4850721" cy="6857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5"/>
          </a:p>
        </p:txBody>
      </p:sp>
      <p:sp>
        <p:nvSpPr>
          <p:cNvPr id="3" name="object 3"/>
          <p:cNvSpPr/>
          <p:nvPr/>
        </p:nvSpPr>
        <p:spPr>
          <a:xfrm>
            <a:off x="4187822" y="610252"/>
            <a:ext cx="4209174" cy="5374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5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1454" y="0"/>
            <a:ext cx="4850721" cy="6857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5"/>
          </a:p>
        </p:txBody>
      </p:sp>
      <p:sp>
        <p:nvSpPr>
          <p:cNvPr id="3" name="object 3"/>
          <p:cNvSpPr/>
          <p:nvPr/>
        </p:nvSpPr>
        <p:spPr>
          <a:xfrm>
            <a:off x="4266058" y="492896"/>
            <a:ext cx="4083994" cy="5836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5"/>
          </a:p>
        </p:txBody>
      </p:sp>
      <p:sp>
        <p:nvSpPr>
          <p:cNvPr id="4" name="object 4"/>
          <p:cNvSpPr/>
          <p:nvPr/>
        </p:nvSpPr>
        <p:spPr>
          <a:xfrm>
            <a:off x="4078288" y="2683544"/>
            <a:ext cx="156475" cy="148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5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1454" y="0"/>
            <a:ext cx="4850721" cy="6857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5"/>
          </a:p>
        </p:txBody>
      </p:sp>
      <p:sp>
        <p:nvSpPr>
          <p:cNvPr id="3" name="object 3"/>
          <p:cNvSpPr/>
          <p:nvPr/>
        </p:nvSpPr>
        <p:spPr>
          <a:xfrm>
            <a:off x="4219116" y="665018"/>
            <a:ext cx="4209174" cy="4154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1454" y="0"/>
            <a:ext cx="4850721" cy="68575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3361" y="578957"/>
            <a:ext cx="3849282" cy="11657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8542" y="1862050"/>
            <a:ext cx="3817986" cy="31842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1454" y="0"/>
            <a:ext cx="4850721" cy="68575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8793" y="1549101"/>
            <a:ext cx="3223382" cy="31607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468DBFC-8676-28EA-99EA-91074665A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233624"/>
              </p:ext>
            </p:extLst>
          </p:nvPr>
        </p:nvGraphicFramePr>
        <p:xfrm>
          <a:off x="152400" y="466726"/>
          <a:ext cx="11658600" cy="6266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21046" imgH="3276489" progId="Excel.Sheet.12">
                  <p:embed/>
                </p:oleObj>
              </mc:Choice>
              <mc:Fallback>
                <p:oleObj name="Worksheet" r:id="rId2" imgW="7521046" imgH="32764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466726"/>
                        <a:ext cx="11658600" cy="6266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377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ABB25-1E40-10AD-AC96-651305A44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8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2E67-E805-11D2-A204-E6B53BE12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A437592-5C90-EE45-81AA-E547B6340E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3922088"/>
            <a:ext cx="69765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         </a:t>
            </a:r>
            <a:r>
              <a:rPr kumimoji="0" lang="bg-BG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Благодаря ти</a:t>
            </a:r>
            <a:r>
              <a:rPr kumimoji="0" lang="pl-PL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!</a:t>
            </a:r>
            <a:endParaRPr kumimoji="0" lang="bg-BG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626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ED40-B5A2-FB35-1F9A-4A9CBBB5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Cele i zadania UNITAB od powstania w 1952 do teraz. Od początku UNITAB postawił za cel: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5EEE-39F7-66AD-FE7F-B76494884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Wsparcie rozwoju uprawy tytoniu w Europie oraz zwiększenie dobrobytu plantatorów;</a:t>
            </a:r>
          </a:p>
          <a:p>
            <a:r>
              <a:rPr lang="pl-PL" dirty="0"/>
              <a:t>Zapewnienie przewidywalnej przyszłości uprawy tytoniu w Europie;</a:t>
            </a:r>
          </a:p>
          <a:p>
            <a:r>
              <a:rPr lang="pl-PL" dirty="0"/>
              <a:t>Zapewnienie reprezentacji i obrony interesów krajowych stowarzyszeń członkowskich, zrzeszonych w UNITAB;</a:t>
            </a:r>
          </a:p>
          <a:p>
            <a:r>
              <a:rPr lang="pl-PL" dirty="0"/>
              <a:t>Sprzyjanie poprawie udziału plantatorów w procesie produkcji surowca tytoniowego, przetwórstwa, oraz produktu końcowego;</a:t>
            </a:r>
          </a:p>
          <a:p>
            <a:r>
              <a:rPr lang="pl-PL" dirty="0"/>
              <a:t>Harmonizowanie produkcji w krajach członkowskich z uwzględnieniem zmieniających się potrzeb konsumentów, przemysłu i handlu.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56F7-EA45-25F4-2A60-7C9753AF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UNITAB – Union </a:t>
            </a:r>
            <a:r>
              <a:rPr lang="pl-PL" sz="3600" b="1" dirty="0" err="1">
                <a:latin typeface="+mn-lt"/>
              </a:rPr>
              <a:t>Internationale</a:t>
            </a:r>
            <a:r>
              <a:rPr lang="pl-PL" sz="3600" b="1" dirty="0">
                <a:latin typeface="+mn-lt"/>
              </a:rPr>
              <a:t> des </a:t>
            </a:r>
            <a:r>
              <a:rPr lang="pl-PL" sz="3600" b="1" dirty="0" err="1">
                <a:latin typeface="+mn-lt"/>
              </a:rPr>
              <a:t>Planteurs</a:t>
            </a:r>
            <a:r>
              <a:rPr lang="pl-PL" sz="3600" b="1" dirty="0">
                <a:latin typeface="+mn-lt"/>
              </a:rPr>
              <a:t> de </a:t>
            </a:r>
            <a:r>
              <a:rPr lang="pl-PL" sz="3600" b="1" dirty="0" err="1">
                <a:latin typeface="+mn-lt"/>
              </a:rPr>
              <a:t>Tabac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pierwsza oś działania: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BAAEB-B24B-6175-B060-A23D46BA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Promocja dialogu z władzami politycznymi i ustawodawczymi, na szczeblu krajowym i UE oraz interesariuszami (w tym np. NGO), którego celem jest podniesienie dochodowości oraz warunków pracy plantatorów tytoniu w UE. </a:t>
            </a:r>
          </a:p>
          <a:p>
            <a:r>
              <a:rPr lang="pl-PL" dirty="0"/>
              <a:t>Ciągły dialog z przemysłem tytoniowym mający na celu utrzymanie produkcji tytoniu oraz stałe dostosowywanie jakości produktu do zmieniających się wymagań i preferencji konsumentów.</a:t>
            </a:r>
          </a:p>
          <a:p>
            <a:r>
              <a:rPr lang="pl-PL" dirty="0"/>
              <a:t> Uczestniczenie we wszystkich aspektach technicznych, socjalno- ekonomicznych i politycznych dotyczących uprawy tytoniu.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5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94A6-BDFE-3869-127F-040049063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UNITAB – Union </a:t>
            </a:r>
            <a:r>
              <a:rPr lang="pl-PL" sz="3600" b="1" dirty="0" err="1">
                <a:latin typeface="+mn-lt"/>
              </a:rPr>
              <a:t>Internationale</a:t>
            </a:r>
            <a:r>
              <a:rPr lang="pl-PL" sz="3600" b="1" dirty="0">
                <a:latin typeface="+mn-lt"/>
              </a:rPr>
              <a:t> des </a:t>
            </a:r>
            <a:r>
              <a:rPr lang="pl-PL" sz="3600" b="1" dirty="0" err="1">
                <a:latin typeface="+mn-lt"/>
              </a:rPr>
              <a:t>planteurs</a:t>
            </a:r>
            <a:r>
              <a:rPr lang="pl-PL" sz="3600" b="1" dirty="0">
                <a:latin typeface="+mn-lt"/>
              </a:rPr>
              <a:t> de </a:t>
            </a:r>
            <a:r>
              <a:rPr lang="pl-PL" sz="3600" b="1" dirty="0" err="1">
                <a:latin typeface="+mn-lt"/>
              </a:rPr>
              <a:t>Tabac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druga oś działania: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5E85C-92E1-084C-82FE-671DB89DA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Techniczna koordynacja współpracy pomiędzy Związkami, członkami w celu polepszenia produkcji i jakości  tytoniu. </a:t>
            </a:r>
          </a:p>
          <a:p>
            <a:r>
              <a:rPr lang="pl-PL" dirty="0"/>
              <a:t>Wdrażanie Dobrych Praktyk Rolniczych oraz Dobrych Praktyk Zatrudnienia. Szukanie wspólnych rozwiązań z przetwórcami tytoniu, przemysłem, czy też organizacjami rolniczymi.</a:t>
            </a:r>
          </a:p>
          <a:p>
            <a:r>
              <a:rPr lang="pl-PL" dirty="0"/>
              <a:t>UNITAB jest członkiem założycielem ELTI, kooperuje z FETRATAB, jest członkiem COPA COGECA oraz współpracuje z ITGA.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2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1454" y="0"/>
            <a:ext cx="4850721" cy="6857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5"/>
          </a:p>
        </p:txBody>
      </p:sp>
      <p:grpSp>
        <p:nvGrpSpPr>
          <p:cNvPr id="3" name="object 3"/>
          <p:cNvGrpSpPr/>
          <p:nvPr/>
        </p:nvGrpSpPr>
        <p:grpSpPr>
          <a:xfrm>
            <a:off x="4438182" y="1142267"/>
            <a:ext cx="3708536" cy="5468878"/>
            <a:chOff x="1194816" y="1780032"/>
            <a:chExt cx="5779135" cy="8522335"/>
          </a:xfrm>
        </p:grpSpPr>
        <p:sp>
          <p:nvSpPr>
            <p:cNvPr id="4" name="object 4"/>
            <p:cNvSpPr/>
            <p:nvPr/>
          </p:nvSpPr>
          <p:spPr>
            <a:xfrm>
              <a:off x="1219200" y="1780032"/>
              <a:ext cx="5754624" cy="85222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5"/>
            </a:p>
          </p:txBody>
        </p:sp>
        <p:sp>
          <p:nvSpPr>
            <p:cNvPr id="5" name="object 5"/>
            <p:cNvSpPr/>
            <p:nvPr/>
          </p:nvSpPr>
          <p:spPr>
            <a:xfrm>
              <a:off x="1194816" y="8449055"/>
              <a:ext cx="146303" cy="1341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5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1454" y="0"/>
            <a:ext cx="4850721" cy="6857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5"/>
          </a:p>
        </p:txBody>
      </p:sp>
      <p:grpSp>
        <p:nvGrpSpPr>
          <p:cNvPr id="3" name="object 3"/>
          <p:cNvGrpSpPr/>
          <p:nvPr/>
        </p:nvGrpSpPr>
        <p:grpSpPr>
          <a:xfrm>
            <a:off x="4500772" y="782375"/>
            <a:ext cx="3771289" cy="5766343"/>
            <a:chOff x="1292352" y="1219200"/>
            <a:chExt cx="5876925" cy="8985885"/>
          </a:xfrm>
        </p:grpSpPr>
        <p:sp>
          <p:nvSpPr>
            <p:cNvPr id="4" name="object 4"/>
            <p:cNvSpPr/>
            <p:nvPr/>
          </p:nvSpPr>
          <p:spPr>
            <a:xfrm>
              <a:off x="1292352" y="1219200"/>
              <a:ext cx="5876544" cy="8985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5"/>
            </a:p>
          </p:txBody>
        </p:sp>
        <p:sp>
          <p:nvSpPr>
            <p:cNvPr id="5" name="object 5"/>
            <p:cNvSpPr/>
            <p:nvPr/>
          </p:nvSpPr>
          <p:spPr>
            <a:xfrm>
              <a:off x="2560319" y="1633727"/>
              <a:ext cx="4511039" cy="17434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5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1454" y="0"/>
            <a:ext cx="4850721" cy="6857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5"/>
          </a:p>
        </p:txBody>
      </p:sp>
      <p:sp>
        <p:nvSpPr>
          <p:cNvPr id="3" name="object 3"/>
          <p:cNvSpPr/>
          <p:nvPr/>
        </p:nvSpPr>
        <p:spPr>
          <a:xfrm>
            <a:off x="4438182" y="821493"/>
            <a:ext cx="3771044" cy="5906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5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1454" y="0"/>
            <a:ext cx="4850721" cy="6857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5"/>
          </a:p>
        </p:txBody>
      </p:sp>
      <p:sp>
        <p:nvSpPr>
          <p:cNvPr id="3" name="object 3"/>
          <p:cNvSpPr/>
          <p:nvPr/>
        </p:nvSpPr>
        <p:spPr>
          <a:xfrm>
            <a:off x="4187822" y="625899"/>
            <a:ext cx="4083994" cy="5187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5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1454" y="0"/>
            <a:ext cx="4850721" cy="6857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5"/>
          </a:p>
        </p:txBody>
      </p:sp>
      <p:sp>
        <p:nvSpPr>
          <p:cNvPr id="3" name="object 3"/>
          <p:cNvSpPr/>
          <p:nvPr/>
        </p:nvSpPr>
        <p:spPr>
          <a:xfrm>
            <a:off x="4093937" y="555486"/>
            <a:ext cx="4224821" cy="5664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5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253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Unicode MS</vt:lpstr>
      <vt:lpstr>Calibri</vt:lpstr>
      <vt:lpstr>Calibri Light</vt:lpstr>
      <vt:lpstr>Office Theme</vt:lpstr>
      <vt:lpstr>Worksheet</vt:lpstr>
      <vt:lpstr>PowerPoint Presentation</vt:lpstr>
      <vt:lpstr>Cele i zadania UNITAB od powstania w 1952 do teraz. Od początku UNITAB postawił za cel:</vt:lpstr>
      <vt:lpstr>UNITAB – Union Internationale des Planteurs de Tabac pierwsza oś działania:</vt:lpstr>
      <vt:lpstr>UNITAB – Union Internationale des planteurs de Tabac druga oś działania: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unitabakos@gmail.com</dc:creator>
  <cp:lastModifiedBy>unitabakos@gmail.com</cp:lastModifiedBy>
  <cp:revision>4</cp:revision>
  <dcterms:created xsi:type="dcterms:W3CDTF">2023-10-04T10:56:55Z</dcterms:created>
  <dcterms:modified xsi:type="dcterms:W3CDTF">2023-10-17T18:13:32Z</dcterms:modified>
</cp:coreProperties>
</file>