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7562850" cy="1069181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24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%3A%2F%2Fwww.fmcagro.hu%2Fedm%2Fr%2F52FAA7921EBC87F8C1258C8400451D96%2Ffooter_contact&amp;data=05%7C02%7Ctibor.racz%40fmc.com%7C30e70ce0dd614a1adba008dd8e2cbe51%7C9917dcc8bdaf4e03928b1e67b0d806c5%7C0%7C0%7C638823045020414629%7CUnknown%7CTWFpbGZsb3d8eyJFbXB0eU1hcGkiOnRydWUsIlYiOiIwLjAuMDAwMCIsIlAiOiJXaW4zMiIsIkFOIjoiTWFpbCIsIldUIjoyfQ%3D%3D%7C0%7C%7C%7C&amp;sdata=CwNeE9aoN1AMBRvM9B3Qxq%2BIb73eFbVERqOtf3LOJws%3D&amp;reserved=0" TargetMode="External"/><Relationship Id="rId2" Type="http://schemas.openxmlformats.org/officeDocument/2006/relationships/hyperlink" Target="https://www.fmcagro.hu/landing/kb_rhizomagic.html?utm_source=agroinform&amp;utm_medium=p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mcagro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899160"/>
            <a:ext cx="5492496" cy="109423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72" y="2407920"/>
            <a:ext cx="5800344" cy="23987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" y="6492240"/>
            <a:ext cx="5081016" cy="314553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83920" y="2130552"/>
            <a:ext cx="5175504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hu" sz="1200">
                <a:latin typeface="Calibri"/>
              </a:rPr>
              <a:t>Az elmúlt napok hideg időjárása a közelmúltban kipalántázott dohányt sem kímélte.</a:t>
            </a:r>
          </a:p>
        </p:txBody>
      </p:sp>
      <p:sp>
        <p:nvSpPr>
          <p:cNvPr id="6" name="Téglalap 5"/>
          <p:cNvSpPr/>
          <p:nvPr/>
        </p:nvSpPr>
        <p:spPr>
          <a:xfrm>
            <a:off x="1856232" y="4800600"/>
            <a:ext cx="3849624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40"/>
              </a:lnSpc>
            </a:pPr>
            <a:r>
              <a:rPr lang="hu" sz="1100" i="1">
                <a:latin typeface="Calibri"/>
              </a:rPr>
              <a:t>Hidegstresszes dohány Ófehértó-Ligettanya térségéből (2025.05.12)</a:t>
            </a:r>
          </a:p>
        </p:txBody>
      </p:sp>
      <p:sp>
        <p:nvSpPr>
          <p:cNvPr id="7" name="Téglalap 6"/>
          <p:cNvSpPr/>
          <p:nvPr/>
        </p:nvSpPr>
        <p:spPr>
          <a:xfrm>
            <a:off x="880872" y="5108448"/>
            <a:ext cx="5797296" cy="1274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84"/>
              </a:lnSpc>
              <a:spcAft>
                <a:spcPts val="560"/>
              </a:spcAft>
            </a:pPr>
            <a:r>
              <a:rPr lang="hu" sz="1200">
                <a:latin typeface="Calibri"/>
              </a:rPr>
              <a:t>A hidegstressz elleni védekezéshez ajánljuk a </a:t>
            </a:r>
            <a:r>
              <a:rPr lang="hu" sz="1200" b="1">
                <a:latin typeface="Calibri"/>
              </a:rPr>
              <a:t>RhizoMagic™ stresszoldó, növény- és talajkondicionáló szert</a:t>
            </a:r>
            <a:r>
              <a:rPr lang="hu" sz="1200">
                <a:latin typeface="Calibri"/>
              </a:rPr>
              <a:t>, ami hatékonyan alkalmazható az időjárási és egyéb stressztényezők ellen is.</a:t>
            </a:r>
          </a:p>
          <a:p>
            <a:pPr indent="0" algn="just">
              <a:lnSpc>
                <a:spcPts val="1584"/>
              </a:lnSpc>
            </a:pPr>
            <a:r>
              <a:rPr lang="hu" sz="1200">
                <a:latin typeface="Calibri"/>
              </a:rPr>
              <a:t>Hidegstressz és fagy esetén a készítményben található </a:t>
            </a:r>
            <a:r>
              <a:rPr lang="hu" sz="1200" b="1">
                <a:latin typeface="Calibri"/>
              </a:rPr>
              <a:t>aminosavak </a:t>
            </a:r>
            <a:r>
              <a:rPr lang="hu" sz="1200">
                <a:latin typeface="Calibri"/>
              </a:rPr>
              <a:t>szerepe kerül előtérbe, hiszen az </a:t>
            </a:r>
            <a:r>
              <a:rPr lang="hu" sz="1200" b="1">
                <a:latin typeface="Calibri"/>
              </a:rPr>
              <a:t>anyagcsere felpörgetésével </a:t>
            </a:r>
            <a:r>
              <a:rPr lang="hu" sz="1200">
                <a:latin typeface="Calibri"/>
              </a:rPr>
              <a:t>hamarabb kihozzák a növényt a stresszes állapotból, valamint a </a:t>
            </a:r>
            <a:r>
              <a:rPr lang="hu" sz="1200" b="1">
                <a:latin typeface="Calibri"/>
              </a:rPr>
              <a:t>laminarin</a:t>
            </a:r>
            <a:r>
              <a:rPr lang="hu" sz="1200">
                <a:latin typeface="Calibri"/>
              </a:rPr>
              <a:t>, ami </a:t>
            </a:r>
            <a:r>
              <a:rPr lang="hu" sz="1200" b="1">
                <a:latin typeface="Calibri"/>
              </a:rPr>
              <a:t>védekező fehérjéket képez és a sejtfal vastagodásért </a:t>
            </a:r>
            <a:r>
              <a:rPr lang="hu" sz="1200">
                <a:latin typeface="Calibri"/>
              </a:rPr>
              <a:t>felel.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3596640"/>
            <a:ext cx="5568696" cy="210007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024" y="6562344"/>
            <a:ext cx="1499616" cy="5181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" y="7147560"/>
            <a:ext cx="5626608" cy="209397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77824" y="923544"/>
            <a:ext cx="5797296" cy="1770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60"/>
              </a:lnSpc>
              <a:spcAft>
                <a:spcPts val="2240"/>
              </a:spcAft>
            </a:pPr>
            <a:r>
              <a:rPr lang="en-US" sz="1200">
                <a:latin typeface="Calibri"/>
              </a:rPr>
              <a:t>A </a:t>
            </a:r>
            <a:r>
              <a:rPr lang="en-US" sz="1200" b="1">
                <a:latin typeface="Calibri"/>
              </a:rPr>
              <a:t>RhizoMagic™ </a:t>
            </a:r>
            <a:r>
              <a:rPr lang="hu" sz="1200">
                <a:latin typeface="Calibri"/>
              </a:rPr>
              <a:t>hatóanyagai a növények védekezőmechanizmusait képesek erősíteni, melyek sejtszinten hatnak és az alapvető folyamatok szabályozásában játszanak szerepet. Ezeket a szemmel is látható pozitív hatásokat műszeres vizsgálatok, valamint termelői gyakorlati tapasztalatok is igazolták. </a:t>
            </a:r>
            <a:r>
              <a:rPr lang="hu" sz="1200" b="1">
                <a:latin typeface="Calibri"/>
              </a:rPr>
              <a:t>Kedvező hatása az összetevői széles körének köszönhető</a:t>
            </a:r>
            <a:r>
              <a:rPr lang="hu" sz="1200">
                <a:latin typeface="Calibri"/>
              </a:rPr>
              <a:t>. Az ábrán látható összetevők mindegyike a stresszoldás különböző területeiért felelős, együttes jelenlétük pedig biológiai többlethatást eredményez. A </a:t>
            </a:r>
            <a:r>
              <a:rPr lang="hu" sz="1200" b="1">
                <a:latin typeface="Calibri"/>
              </a:rPr>
              <a:t>tengerialga-kivonat </a:t>
            </a:r>
            <a:r>
              <a:rPr lang="hu" sz="1200">
                <a:latin typeface="Calibri"/>
              </a:rPr>
              <a:t>és a </a:t>
            </a:r>
            <a:r>
              <a:rPr lang="hu" sz="1200" b="1">
                <a:latin typeface="Calibri"/>
              </a:rPr>
              <a:t>növényazonos L-aminosavak </a:t>
            </a:r>
            <a:r>
              <a:rPr lang="hu" sz="1200">
                <a:latin typeface="Calibri"/>
              </a:rPr>
              <a:t>mellett </a:t>
            </a:r>
            <a:r>
              <a:rPr lang="hu" sz="1200" b="1">
                <a:latin typeface="Calibri"/>
              </a:rPr>
              <a:t>makro- (N, P, K), mezo- és mikroelemeket (B, Cu, Zn, Fe, Mo, Mn) </a:t>
            </a:r>
            <a:r>
              <a:rPr lang="hu" sz="1200">
                <a:latin typeface="Calibri"/>
              </a:rPr>
              <a:t>is tartalmaz, melyek a növények gyors fejlődésével egy időben biztosítják az optimális tápanyag-ellátottságot.</a:t>
            </a:r>
          </a:p>
        </p:txBody>
      </p:sp>
      <p:sp>
        <p:nvSpPr>
          <p:cNvPr id="6" name="Téglalap 5"/>
          <p:cNvSpPr/>
          <p:nvPr/>
        </p:nvSpPr>
        <p:spPr>
          <a:xfrm>
            <a:off x="886968" y="3133344"/>
            <a:ext cx="578205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84"/>
              </a:lnSpc>
              <a:spcBef>
                <a:spcPts val="2240"/>
              </a:spcBef>
            </a:pPr>
            <a:r>
              <a:rPr lang="hu" sz="1200">
                <a:latin typeface="Calibri"/>
              </a:rPr>
              <a:t>Ugyanilyen problémával küzdött 2021-ben Molnár Gyula Tiszavasváriban, aki sikerrel alkalmazta a RhizoMagic™ növénykondicionáló szert a kukorica regenerálására.</a:t>
            </a:r>
          </a:p>
        </p:txBody>
      </p:sp>
      <p:sp>
        <p:nvSpPr>
          <p:cNvPr id="7" name="Téglalap 6"/>
          <p:cNvSpPr/>
          <p:nvPr/>
        </p:nvSpPr>
        <p:spPr>
          <a:xfrm>
            <a:off x="978408" y="5812536"/>
            <a:ext cx="5593080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96"/>
              </a:lnSpc>
            </a:pPr>
            <a:r>
              <a:rPr lang="hu" sz="950" i="1">
                <a:latin typeface="Calibri"/>
              </a:rPr>
              <a:t>Hidegstresszes kukorica (Tiszavasvári 2021.05.25.), melyet a RhizoMagic™ használata regenerált a stressztől. Diniro® Gold gyomirtással támogatva az állomány 14,5 t/ha átlagtermést adott</a:t>
            </a:r>
          </a:p>
        </p:txBody>
      </p:sp>
      <p:sp>
        <p:nvSpPr>
          <p:cNvPr id="8" name="Téglalap 7"/>
          <p:cNvSpPr/>
          <p:nvPr/>
        </p:nvSpPr>
        <p:spPr>
          <a:xfrm>
            <a:off x="1194816" y="6611112"/>
            <a:ext cx="3535680" cy="469392"/>
          </a:xfrm>
          <a:prstGeom prst="rect">
            <a:avLst/>
          </a:prstGeom>
          <a:solidFill>
            <a:srgbClr val="02370C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16"/>
              </a:lnSpc>
            </a:pPr>
            <a:r>
              <a:rPr lang="hu" sz="1500" b="1">
                <a:solidFill>
                  <a:srgbClr val="FFFFFF"/>
                </a:solidFill>
                <a:latin typeface="Calibri"/>
              </a:rPr>
              <a:t>RhizoMagic</a:t>
            </a:r>
            <a:r>
              <a:rPr lang="hu" sz="1500" b="1" baseline="30000">
                <a:solidFill>
                  <a:srgbClr val="FFFFFF"/>
                </a:solidFill>
                <a:latin typeface="Calibri"/>
              </a:rPr>
              <a:t>T</a:t>
            </a:r>
            <a:r>
              <a:rPr lang="hu" sz="1500" b="1">
                <a:solidFill>
                  <a:srgbClr val="FFFFFF"/>
                </a:solidFill>
                <a:latin typeface="Calibri"/>
              </a:rPr>
              <a:t>(“ hideg stresszes kukoricában (Tiszavasvári, Sz-Sz-B. megye, 2021.)</a:t>
            </a:r>
          </a:p>
        </p:txBody>
      </p:sp>
      <p:sp>
        <p:nvSpPr>
          <p:cNvPr id="9" name="Téglalap 8"/>
          <p:cNvSpPr/>
          <p:nvPr/>
        </p:nvSpPr>
        <p:spPr>
          <a:xfrm>
            <a:off x="1749552" y="9451848"/>
            <a:ext cx="1252728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30"/>
              </a:lnSpc>
            </a:pPr>
            <a:r>
              <a:rPr lang="hu" sz="1100">
                <a:latin typeface="Arial"/>
              </a:rPr>
              <a:t>kezelés előtt 05.25.</a:t>
            </a:r>
          </a:p>
        </p:txBody>
      </p:sp>
      <p:sp>
        <p:nvSpPr>
          <p:cNvPr id="10" name="Téglalap 9"/>
          <p:cNvSpPr/>
          <p:nvPr/>
        </p:nvSpPr>
        <p:spPr>
          <a:xfrm>
            <a:off x="4148328" y="9451848"/>
            <a:ext cx="2197608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30"/>
              </a:lnSpc>
            </a:pPr>
            <a:r>
              <a:rPr lang="hu" sz="1100">
                <a:latin typeface="Arial"/>
              </a:rPr>
              <a:t>RhizoMagic után 19 nappal 06.15.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80872" y="1225296"/>
            <a:ext cx="5794248" cy="1048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84"/>
              </a:lnSpc>
              <a:spcAft>
                <a:spcPts val="560"/>
              </a:spcAft>
            </a:pPr>
            <a:r>
              <a:rPr lang="hu" sz="1200">
                <a:latin typeface="Calibri"/>
              </a:rPr>
              <a:t>Az elmúlt években már számos, </a:t>
            </a:r>
            <a:r>
              <a:rPr lang="hu" sz="1200" b="1">
                <a:latin typeface="Calibri"/>
              </a:rPr>
              <a:t>akár egymással ellentétes stresszhelyzetben is bizonyított</a:t>
            </a:r>
            <a:r>
              <a:rPr lang="hu" sz="1200">
                <a:latin typeface="Calibri"/>
              </a:rPr>
              <a:t>, illetve stresszmentes állományokban is mérhető volt a </a:t>
            </a:r>
            <a:r>
              <a:rPr lang="hu" sz="1200" b="1">
                <a:latin typeface="Calibri"/>
              </a:rPr>
              <a:t>termésnövelő </a:t>
            </a:r>
            <a:r>
              <a:rPr lang="hu" sz="1200">
                <a:latin typeface="Calibri"/>
              </a:rPr>
              <a:t>és </a:t>
            </a:r>
            <a:r>
              <a:rPr lang="hu" sz="1200" b="1">
                <a:latin typeface="Calibri"/>
              </a:rPr>
              <a:t>minőségjavító hatása</a:t>
            </a:r>
            <a:r>
              <a:rPr lang="hu" sz="1200">
                <a:latin typeface="Calibri"/>
              </a:rPr>
              <a:t>.</a:t>
            </a:r>
          </a:p>
          <a:p>
            <a:pPr indent="0">
              <a:lnSpc>
                <a:spcPts val="1608"/>
              </a:lnSpc>
              <a:spcAft>
                <a:spcPts val="2030"/>
              </a:spcAft>
            </a:pPr>
            <a:r>
              <a:rPr lang="hu" sz="1200">
                <a:latin typeface="Calibri"/>
              </a:rPr>
              <a:t>A további gyakorlati tapasztalatokról részletes információkat talál a</a:t>
            </a:r>
            <a:r>
              <a:rPr lang="hu" sz="1200">
                <a:latin typeface="Calibri"/>
                <a:hlinkClick r:id="rId2"/>
              </a:rPr>
              <a:t> </a:t>
            </a:r>
            <a:r>
              <a:rPr lang="hu" sz="1200" b="1" u="sng">
                <a:solidFill>
                  <a:srgbClr val="FF0000"/>
                </a:solidFill>
                <a:latin typeface="Calibri"/>
                <a:hlinkClick r:id="rId2"/>
              </a:rPr>
              <a:t>RhizoMagic™ Online</a:t>
            </a:r>
            <a:r>
              <a:rPr lang="hu" sz="1200" b="1" u="sng">
                <a:solidFill>
                  <a:srgbClr val="FF0000"/>
                </a:solidFill>
                <a:latin typeface="Calibri"/>
              </a:rPr>
              <a:t> </a:t>
            </a:r>
            <a:r>
              <a:rPr lang="hu" sz="1200" b="1" u="sng">
                <a:solidFill>
                  <a:srgbClr val="FF0000"/>
                </a:solidFill>
                <a:latin typeface="Calibri"/>
                <a:hlinkClick r:id="rId2"/>
              </a:rPr>
              <a:t>Tudástárban</a:t>
            </a:r>
            <a:r>
              <a:rPr lang="hu" sz="1200" u="sng">
                <a:solidFill>
                  <a:srgbClr val="FF0000"/>
                </a:solidFill>
                <a:latin typeface="Calibri"/>
                <a:hlinkClick r:id="rId2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883920" y="2715768"/>
            <a:ext cx="5425440" cy="813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40"/>
              </a:lnSpc>
              <a:spcBef>
                <a:spcPts val="2030"/>
              </a:spcBef>
              <a:spcAft>
                <a:spcPts val="560"/>
              </a:spcAft>
            </a:pPr>
            <a:r>
              <a:rPr lang="hu" sz="1050">
                <a:latin typeface="Calibri"/>
              </a:rPr>
              <a:t>A RhizoMagic™ stresszoldásra vagy technológiába illesztve is segíti a hatékony termelőt! Legyen kéznél Önnek is!</a:t>
            </a:r>
          </a:p>
          <a:p>
            <a:pPr indent="0">
              <a:lnSpc>
                <a:spcPts val="1280"/>
              </a:lnSpc>
            </a:pPr>
            <a:r>
              <a:rPr lang="hu" sz="1050">
                <a:latin typeface="Calibri"/>
              </a:rPr>
              <a:t>Megrendelésért keresse kereskedelmi partnereinket. Szakmai kérdésekkel forduljon bizalommal</a:t>
            </a:r>
          </a:p>
          <a:p>
            <a:pPr indent="0">
              <a:lnSpc>
                <a:spcPts val="1460"/>
              </a:lnSpc>
              <a:spcAft>
                <a:spcPts val="3710"/>
              </a:spcAft>
            </a:pPr>
            <a:r>
              <a:rPr lang="hu" sz="1200" b="1" u="sng">
                <a:solidFill>
                  <a:srgbClr val="FF0000"/>
                </a:solidFill>
                <a:latin typeface="Calibri"/>
                <a:hlinkClick r:id="rId3"/>
              </a:rPr>
              <a:t>te rüle ti képv is elő i n k h ez</a:t>
            </a:r>
            <a:r>
              <a:rPr lang="hu" sz="1050">
                <a:latin typeface="Calibri"/>
                <a:hlinkClick r:id="rId3"/>
              </a:rPr>
              <a:t>!</a:t>
            </a:r>
          </a:p>
        </p:txBody>
      </p:sp>
      <p:sp>
        <p:nvSpPr>
          <p:cNvPr id="4" name="Téglalap 3"/>
          <p:cNvSpPr/>
          <p:nvPr/>
        </p:nvSpPr>
        <p:spPr>
          <a:xfrm>
            <a:off x="2801112" y="4209288"/>
            <a:ext cx="1953768" cy="743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56"/>
              </a:lnSpc>
              <a:spcBef>
                <a:spcPts val="3710"/>
              </a:spcBef>
            </a:pPr>
            <a:r>
              <a:rPr lang="hu" sz="1050">
                <a:latin typeface="Calibri"/>
              </a:rPr>
              <a:t>Üdvözlettel,</a:t>
            </a:r>
          </a:p>
          <a:p>
            <a:pPr indent="0" algn="ctr">
              <a:lnSpc>
                <a:spcPts val="2256"/>
              </a:lnSpc>
            </a:pPr>
            <a:r>
              <a:rPr lang="hu" sz="1050">
                <a:latin typeface="Calibri"/>
              </a:rPr>
              <a:t>Az FMC-Agro Hungary Kft. csapata </a:t>
            </a:r>
            <a:r>
              <a:rPr lang="en-US" sz="1050" u="sng">
                <a:solidFill>
                  <a:srgbClr val="0000FF"/>
                </a:solidFill>
                <a:latin typeface="Calibri"/>
                <a:hlinkClick r:id="rId4"/>
              </a:rPr>
              <a:t>www.fmcagro.hu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Egyéni</PresentationFormat>
  <Paragraphs>17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József Eisler</cp:lastModifiedBy>
  <cp:revision>1</cp:revision>
  <dcterms:modified xsi:type="dcterms:W3CDTF">2025-05-12T14:06:55Z</dcterms:modified>
</cp:coreProperties>
</file>